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jpeg"/><Relationship Id="rId3" Type="http://schemas.openxmlformats.org/officeDocument/2006/relationships/image" Target="../media/image-10-3.jpeg"/><Relationship Id="rId4" Type="http://schemas.openxmlformats.org/officeDocument/2006/relationships/image" Target="../media/image-10-4.jpeg"/><Relationship Id="rId5" Type="http://schemas.openxmlformats.org/officeDocument/2006/relationships/image" Target="../media/image-10-5.jpe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B88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TFFT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2103120"/>
            <a:ext cx="96012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TFFT Guide to</a:t>
            </a:r>
            <a:endParaRPr lang="en-US" sz="44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Working Capital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640080" y="41605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7CE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Visual Summary for MSME Working Capital Credit Analysis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3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TFFT — True Friends Financial Technologies  |  tffti.com  |  July 2026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F6E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PEOPLE BEHIND TFFT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Our Team</a:t>
            </a:r>
            <a:endParaRPr lang="en-US" sz="2600" dirty="0"/>
          </a:p>
        </p:txBody>
      </p:sp>
      <p:pic>
        <p:nvPicPr>
          <p:cNvPr id="4" name="Image 0" descr="/home/claude/tfft_ppt/Reeta_shukla.jpe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08076" y="1828800"/>
            <a:ext cx="2011680" cy="20116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08076" y="1828800"/>
            <a:ext cx="2011680" cy="2011680"/>
          </a:xfrm>
          <a:prstGeom prst="rect">
            <a:avLst/>
          </a:prstGeom>
          <a:ln w="12700">
            <a:solidFill>
              <a:srgbClr val="E3E5EA"/>
            </a:solidFill>
            <a:prstDash val="solid"/>
          </a:ln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608076" y="4005072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Reeta Shukla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08076" y="4343400"/>
            <a:ext cx="2011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Relations &amp; Documentation</a:t>
            </a:r>
            <a:endParaRPr lang="en-US" sz="950" dirty="0"/>
          </a:p>
        </p:txBody>
      </p:sp>
      <p:pic>
        <p:nvPicPr>
          <p:cNvPr id="8" name="Image 1" descr="/home/claude/tfft_ppt/POONAM.jpe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2848356" y="1828800"/>
            <a:ext cx="2011680" cy="201168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848356" y="1828800"/>
            <a:ext cx="2011680" cy="2011680"/>
          </a:xfrm>
          <a:prstGeom prst="rect">
            <a:avLst/>
          </a:prstGeom>
          <a:ln w="12700">
            <a:solidFill>
              <a:srgbClr val="E3E5EA"/>
            </a:solidFill>
            <a:prstDash val="solid"/>
          </a:ln>
        </p:spPr>
        <p:txBody>
          <a:bodyPr/>
          <a:p/>
        </p:txBody>
      </p:sp>
      <p:sp>
        <p:nvSpPr>
          <p:cNvPr id="10" name="Text 6"/>
          <p:cNvSpPr/>
          <p:nvPr/>
        </p:nvSpPr>
        <p:spPr>
          <a:xfrm>
            <a:off x="2848356" y="4005072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Poonam Kumari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2848356" y="4343400"/>
            <a:ext cx="2011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Relations &amp; Documentation</a:t>
            </a:r>
            <a:endParaRPr lang="en-US" sz="950" dirty="0"/>
          </a:p>
        </p:txBody>
      </p:sp>
      <p:pic>
        <p:nvPicPr>
          <p:cNvPr id="12" name="Image 2" descr="/home/claude/tfft_ppt/atul_arora.jpe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5088636" y="1828800"/>
            <a:ext cx="2011680" cy="201168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5088636" y="1828800"/>
            <a:ext cx="2011680" cy="2011680"/>
          </a:xfrm>
          <a:prstGeom prst="rect">
            <a:avLst/>
          </a:prstGeom>
          <a:ln w="12700">
            <a:solidFill>
              <a:srgbClr val="E3E5EA"/>
            </a:solidFill>
            <a:prstDash val="solid"/>
          </a:ln>
        </p:spPr>
        <p:txBody>
          <a:bodyPr/>
          <a:p/>
        </p:txBody>
      </p:sp>
      <p:sp>
        <p:nvSpPr>
          <p:cNvPr id="14" name="Text 9"/>
          <p:cNvSpPr/>
          <p:nvPr/>
        </p:nvSpPr>
        <p:spPr>
          <a:xfrm>
            <a:off x="5088636" y="4005072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Atul Kumar Arora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5088636" y="4343400"/>
            <a:ext cx="2011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Advisor</a:t>
            </a:r>
            <a:endParaRPr lang="en-US" sz="950" dirty="0"/>
          </a:p>
        </p:txBody>
      </p:sp>
      <p:pic>
        <p:nvPicPr>
          <p:cNvPr id="16" name="Image 3" descr="/home/claude/tfft_ppt/divya_arora.jpe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7328916" y="1828800"/>
            <a:ext cx="2011680" cy="201168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7328916" y="1828800"/>
            <a:ext cx="2011680" cy="2011680"/>
          </a:xfrm>
          <a:prstGeom prst="rect">
            <a:avLst/>
          </a:prstGeom>
          <a:ln w="12700">
            <a:solidFill>
              <a:srgbClr val="E3E5EA"/>
            </a:solidFill>
            <a:prstDash val="solid"/>
          </a:ln>
        </p:spPr>
        <p:txBody>
          <a:bodyPr/>
          <a:p/>
        </p:txBody>
      </p:sp>
      <p:sp>
        <p:nvSpPr>
          <p:cNvPr id="18" name="Text 12"/>
          <p:cNvSpPr/>
          <p:nvPr/>
        </p:nvSpPr>
        <p:spPr>
          <a:xfrm>
            <a:off x="7328916" y="4005072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Divya Arora</a:t>
            </a:r>
            <a:endParaRPr lang="en-US" sz="1200" dirty="0"/>
          </a:p>
        </p:txBody>
      </p:sp>
      <p:sp>
        <p:nvSpPr>
          <p:cNvPr id="19" name="Text 13"/>
          <p:cNvSpPr/>
          <p:nvPr/>
        </p:nvSpPr>
        <p:spPr>
          <a:xfrm>
            <a:off x="7328916" y="4343400"/>
            <a:ext cx="2011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Advisor</a:t>
            </a:r>
            <a:endParaRPr lang="en-US" sz="950" dirty="0"/>
          </a:p>
        </p:txBody>
      </p:sp>
      <p:pic>
        <p:nvPicPr>
          <p:cNvPr id="20" name="Image 4" descr="/home/claude/tfft_ppt/shailender_singh_birla.jpe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9569196" y="1828800"/>
            <a:ext cx="2011680" cy="201168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9569196" y="1828800"/>
            <a:ext cx="2011680" cy="2011680"/>
          </a:xfrm>
          <a:prstGeom prst="rect">
            <a:avLst/>
          </a:prstGeom>
          <a:ln w="12700">
            <a:solidFill>
              <a:srgbClr val="E3E5EA"/>
            </a:solidFill>
            <a:prstDash val="solid"/>
          </a:ln>
        </p:spPr>
        <p:txBody>
          <a:bodyPr/>
          <a:p/>
        </p:txBody>
      </p:sp>
      <p:sp>
        <p:nvSpPr>
          <p:cNvPr id="22" name="Text 15"/>
          <p:cNvSpPr/>
          <p:nvPr/>
        </p:nvSpPr>
        <p:spPr>
          <a:xfrm>
            <a:off x="9569196" y="4005072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Shailender Singh Birla</a:t>
            </a:r>
            <a:endParaRPr lang="en-US" sz="1200" dirty="0"/>
          </a:p>
        </p:txBody>
      </p:sp>
      <p:sp>
        <p:nvSpPr>
          <p:cNvPr id="23" name="Text 16"/>
          <p:cNvSpPr/>
          <p:nvPr/>
        </p:nvSpPr>
        <p:spPr>
          <a:xfrm>
            <a:off x="9569196" y="4343400"/>
            <a:ext cx="2011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Mentor</a:t>
            </a:r>
            <a:endParaRPr lang="en-US" sz="950" dirty="0"/>
          </a:p>
        </p:txBody>
      </p:sp>
      <p:sp>
        <p:nvSpPr>
          <p:cNvPr id="24" name="Text 17"/>
          <p:cNvSpPr/>
          <p:nvPr/>
        </p:nvSpPr>
        <p:spPr>
          <a:xfrm>
            <a:off x="640080" y="580644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Together with founder Manoj Verma (MBA, IIM Indore), the TFFT team brings direct MSME lending experience from ICICI Bank, HDFC Bank, and years of on-ground credit appraisal work.</a:t>
            </a:r>
            <a:endParaRPr lang="en-US" sz="1050" dirty="0"/>
          </a:p>
        </p:txBody>
      </p:sp>
      <p:sp>
        <p:nvSpPr>
          <p:cNvPr id="25" name="Text 18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TFFT — True Friends Financial Technologies  |  tffti.com</a:t>
            </a:r>
            <a:endParaRPr lang="en-US" sz="900" dirty="0"/>
          </a:p>
        </p:txBody>
      </p:sp>
      <p:sp>
        <p:nvSpPr>
          <p:cNvPr id="26" name="Text 19"/>
          <p:cNvSpPr/>
          <p:nvPr/>
        </p:nvSpPr>
        <p:spPr>
          <a:xfrm>
            <a:off x="10332720" y="6510528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9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4290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88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TFFT — True Friends Financial Technologies  |  tffti.com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93192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7CE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visual summary of the TFFT Guide to Working Capital — the full guide covers each of these seven areas in depth, with worked examples, formulas, and process detail for MSME credit appraisal.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3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July 2026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F6E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INSIDE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Seven Pillars of MSME Credit Practice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D8DC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234440" y="1737360"/>
            <a:ext cx="4800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Capital Basics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1234440" y="2084832"/>
            <a:ext cx="4800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operating cycle, fund- and non-fund-based facilities, and drawing power.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355080" y="173736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D8DC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6949440" y="1737360"/>
            <a:ext cx="4800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MPBF Norms &amp; DSCR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949440" y="2084832"/>
            <a:ext cx="4800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Tandon &amp; Nayak Committee methods, promoter margin, debt-service coverage.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640080" y="2907792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D8DC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1234440" y="2907792"/>
            <a:ext cx="4800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CMA Data &amp; Ratio Analysis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1234440" y="3255264"/>
            <a:ext cx="4800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 balance sheets, key financial ratios, CMA data preparation.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6355080" y="2907792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D8DC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6949440" y="2907792"/>
            <a:ext cx="4800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CIBIL, SMA &amp; Dedupe Checks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6949440" y="3255264"/>
            <a:ext cx="4800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 bureau reports, SMA classification, borrower background checks.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640080" y="4078224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D8DC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2600" dirty="0"/>
          </a:p>
        </p:txBody>
      </p:sp>
      <p:sp>
        <p:nvSpPr>
          <p:cNvPr id="17" name="Text 15"/>
          <p:cNvSpPr/>
          <p:nvPr/>
        </p:nvSpPr>
        <p:spPr>
          <a:xfrm>
            <a:off x="1234440" y="4078224"/>
            <a:ext cx="4800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Documentation &amp; Mortgage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1234440" y="4425696"/>
            <a:ext cx="4800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documents, valuation, title search, and mortgage types.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6355080" y="4078224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D8DC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6949440" y="4078224"/>
            <a:ext cx="4800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Loan Disbursement Process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6949440" y="4425696"/>
            <a:ext cx="4800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Sanction to disbursement paperwork, renewal, and periodic review.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640080" y="5248656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D8DC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2600" dirty="0"/>
          </a:p>
        </p:txBody>
      </p:sp>
      <p:sp>
        <p:nvSpPr>
          <p:cNvPr id="23" name="Text 21"/>
          <p:cNvSpPr/>
          <p:nvPr/>
        </p:nvSpPr>
        <p:spPr>
          <a:xfrm>
            <a:off x="1234440" y="5248656"/>
            <a:ext cx="4800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Knowledge &amp; Resources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1234440" y="5596128"/>
            <a:ext cx="4800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 and guides the TFFT team uses day to day.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TFFT — True Friends Financial Technologies  |  tffti.com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F6E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ONE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Working Capital Basics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40080" y="141732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Operating Cycle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691640" cy="566928"/>
          </a:xfrm>
          <a:prstGeom prst="roundRect">
            <a:avLst>
              <a:gd name="adj" fmla="val 12903"/>
            </a:avLst>
          </a:prstGeom>
          <a:solidFill>
            <a:srgbClr val="0F6E5B"/>
          </a:solidFill>
          <a:ln w="12700">
            <a:solidFill>
              <a:srgbClr val="E3E5EA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640080" y="1874520"/>
            <a:ext cx="16916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2441448" y="1874520"/>
            <a:ext cx="1691640" cy="566928"/>
          </a:xfrm>
          <a:prstGeom prst="roundRect">
            <a:avLst>
              <a:gd name="adj" fmla="val 12903"/>
            </a:avLst>
          </a:prstGeom>
          <a:solidFill>
            <a:srgbClr val="F4F5F7"/>
          </a:solidFill>
          <a:ln w="12700">
            <a:solidFill>
              <a:srgbClr val="E3E5EA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2441448" y="1874520"/>
            <a:ext cx="16916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Raw Material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242816" y="1874520"/>
            <a:ext cx="1691640" cy="566928"/>
          </a:xfrm>
          <a:prstGeom prst="roundRect">
            <a:avLst>
              <a:gd name="adj" fmla="val 12903"/>
            </a:avLst>
          </a:prstGeom>
          <a:solidFill>
            <a:srgbClr val="F4F5F7"/>
          </a:solidFill>
          <a:ln w="12700">
            <a:solidFill>
              <a:srgbClr val="E3E5EA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4242816" y="1874520"/>
            <a:ext cx="16916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Work-in-Progress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044184" y="1874520"/>
            <a:ext cx="1691640" cy="566928"/>
          </a:xfrm>
          <a:prstGeom prst="roundRect">
            <a:avLst>
              <a:gd name="adj" fmla="val 12903"/>
            </a:avLst>
          </a:prstGeom>
          <a:solidFill>
            <a:srgbClr val="F4F5F7"/>
          </a:solidFill>
          <a:ln w="12700">
            <a:solidFill>
              <a:srgbClr val="E3E5EA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6044184" y="1874520"/>
            <a:ext cx="16916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Finished Goods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7845552" y="1874520"/>
            <a:ext cx="1691640" cy="566928"/>
          </a:xfrm>
          <a:prstGeom prst="roundRect">
            <a:avLst>
              <a:gd name="adj" fmla="val 12903"/>
            </a:avLst>
          </a:prstGeom>
          <a:solidFill>
            <a:srgbClr val="F4F5F7"/>
          </a:solidFill>
          <a:ln w="12700">
            <a:solidFill>
              <a:srgbClr val="E3E5EA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7845552" y="1874520"/>
            <a:ext cx="16916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Debtors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9646920" y="1874520"/>
            <a:ext cx="1691640" cy="566928"/>
          </a:xfrm>
          <a:prstGeom prst="roundRect">
            <a:avLst>
              <a:gd name="adj" fmla="val 12903"/>
            </a:avLst>
          </a:prstGeom>
          <a:solidFill>
            <a:srgbClr val="0F6E5B"/>
          </a:solidFill>
          <a:ln w="12700">
            <a:solidFill>
              <a:srgbClr val="E3E5EA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9646920" y="1874520"/>
            <a:ext cx="16916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640080" y="260604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converts into stock and receivables, then back into cash — the cycle a working-capital facility is designed to fund.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40080" y="3246120"/>
            <a:ext cx="3520440" cy="1051560"/>
          </a:xfrm>
          <a:prstGeom prst="roundRect">
            <a:avLst>
              <a:gd name="adj" fmla="val 5217"/>
            </a:avLst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822960" y="3364992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Fund-Based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822960" y="365760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Credit, Overdraft, Demand OD, WCDL, Term Loan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343400" y="3246120"/>
            <a:ext cx="3520440" cy="1051560"/>
          </a:xfrm>
          <a:prstGeom prst="roundRect">
            <a:avLst>
              <a:gd name="adj" fmla="val 5217"/>
            </a:avLst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22" name="Text 20"/>
          <p:cNvSpPr/>
          <p:nvPr/>
        </p:nvSpPr>
        <p:spPr>
          <a:xfrm>
            <a:off x="4526280" y="3364992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Non-Fund-Based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526280" y="365760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Letters of Credit, Bank Guarantees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046720" y="3246120"/>
            <a:ext cx="3520440" cy="1051560"/>
          </a:xfrm>
          <a:prstGeom prst="roundRect">
            <a:avLst>
              <a:gd name="adj" fmla="val 5217"/>
            </a:avLst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25" name="Text 23"/>
          <p:cNvSpPr/>
          <p:nvPr/>
        </p:nvSpPr>
        <p:spPr>
          <a:xfrm>
            <a:off x="8229600" y="3364992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Supply Chain Finance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8229600" y="365760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Factoring, Reverse Factoring / TReDS, Warehouse Receipt Finance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640080" y="4572000"/>
            <a:ext cx="10881360" cy="1600200"/>
          </a:xfrm>
          <a:prstGeom prst="roundRect">
            <a:avLst>
              <a:gd name="adj" fmla="val 3429"/>
            </a:avLst>
          </a:prstGeom>
          <a:solidFill>
            <a:srgbClr val="0F2B24"/>
          </a:solidFill>
          <a:ln/>
        </p:spPr>
        <p:txBody>
          <a:bodyPr/>
          <a:p/>
        </p:txBody>
      </p:sp>
      <p:sp>
        <p:nvSpPr>
          <p:cNvPr id="28" name="Text 26"/>
          <p:cNvSpPr/>
          <p:nvPr/>
        </p:nvSpPr>
        <p:spPr>
          <a:xfrm>
            <a:off x="914400" y="473659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B88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CONCEPT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914400" y="49834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Drawing Power (DP)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914400" y="5349240"/>
            <a:ext cx="6309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7E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maximum amount a borrower can actually draw against a working-capital limit, based on current, unencumbered security value — not the sanctioned limit itself.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7406640" y="5074920"/>
            <a:ext cx="3931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DP = (Paid Stock + Book Debts within limit) − Margin − Sundry Creditors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TFFT — True Friends Financial Technologies  |  tffti.com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10332720" y="6510528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9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F6E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TWO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MPBF Norms &amp; DSCR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Tandon Committee — Lending Methods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783080"/>
            <a:ext cx="3520440" cy="1417320"/>
          </a:xfrm>
          <a:prstGeom prst="roundRect">
            <a:avLst>
              <a:gd name="adj" fmla="val 3871"/>
            </a:avLst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822960" y="1901952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6E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 I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22960" y="2176272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MPBF = 75% of Working Capital Gap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822960" y="265176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WCG = Current Assets − Current Liabilities (excl. bank borrowing)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343400" y="1783080"/>
            <a:ext cx="3520440" cy="1417320"/>
          </a:xfrm>
          <a:prstGeom prst="roundRect">
            <a:avLst>
              <a:gd name="adj" fmla="val 3871"/>
            </a:avLst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4526280" y="1901952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6E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 II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526280" y="2176272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MPBF = 75% of (CA − Core Current Assets margin)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526280" y="265176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Requires 25% margin on total current assets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8046720" y="1783080"/>
            <a:ext cx="3520440" cy="1417320"/>
          </a:xfrm>
          <a:prstGeom prst="roundRect">
            <a:avLst>
              <a:gd name="adj" fmla="val 3871"/>
            </a:avLst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8229600" y="1901952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6E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 III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229600" y="2176272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Method II, core assets excluded first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8229600" y="265176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Permanent current assets are excluded from CA before applying the formula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640080" y="34290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Nayak Committee — Turnover Method (MSME)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40080" y="3794760"/>
            <a:ext cx="10881360" cy="777240"/>
          </a:xfrm>
          <a:prstGeom prst="roundRect">
            <a:avLst>
              <a:gd name="adj" fmla="val 7059"/>
            </a:avLst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914400" y="3794760"/>
            <a:ext cx="10332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MPBF = 20% of Projected Annual Turnover, less margin of 5% of turnover (net working capital brought in by the borrower)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4754880"/>
            <a:ext cx="10881360" cy="1417320"/>
          </a:xfrm>
          <a:prstGeom prst="roundRect">
            <a:avLst>
              <a:gd name="adj" fmla="val 3871"/>
            </a:avLst>
          </a:prstGeom>
          <a:solidFill>
            <a:srgbClr val="0F2B24"/>
          </a:solidFill>
          <a:ln/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914400" y="489204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B88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RATIO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914400" y="5138928"/>
            <a:ext cx="5943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DSCR — Debt Service Coverage Ratio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914400" y="5486400"/>
            <a:ext cx="6126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7E4E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(PAT + Depreciation + Interest on Term Loan) ÷ (Interest + Loan Instalment due)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7406640" y="4892040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B886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1.25×–2×</a:t>
            </a:r>
            <a:endParaRPr lang="en-US" sz="2400" dirty="0"/>
          </a:p>
        </p:txBody>
      </p:sp>
      <p:sp>
        <p:nvSpPr>
          <p:cNvPr id="25" name="Text 23"/>
          <p:cNvSpPr/>
          <p:nvPr/>
        </p:nvSpPr>
        <p:spPr>
          <a:xfrm>
            <a:off x="7406640" y="5440680"/>
            <a:ext cx="3931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7E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Typical acceptable DSCR band for term-loan serviceability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TFFT — True Friends Financial Technologies  |  tffti.com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0332720" y="6510528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9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F6E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THREE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CMA Data &amp; Ratio Analysis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40080" y="1508760"/>
            <a:ext cx="3520440" cy="1554480"/>
          </a:xfrm>
          <a:prstGeom prst="roundRect">
            <a:avLst>
              <a:gd name="adj" fmla="val 3529"/>
            </a:avLst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822960" y="164592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6E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≥ 1.33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822960" y="2167128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Ratio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22960" y="2441448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Assets ÷ Current Liabilities — core liquidity benchmark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343400" y="1508760"/>
            <a:ext cx="3520440" cy="1554480"/>
          </a:xfrm>
          <a:prstGeom prst="roundRect">
            <a:avLst>
              <a:gd name="adj" fmla="val 3529"/>
            </a:avLst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4526280" y="164592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6E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≤ 3×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4526280" y="2167128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Gearing / DER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526280" y="2441448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Debt ÷ Net Worth — leverage &amp; capital adequacy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8046720" y="1508760"/>
            <a:ext cx="3520440" cy="1554480"/>
          </a:xfrm>
          <a:prstGeom prst="roundRect">
            <a:avLst>
              <a:gd name="adj" fmla="val 3529"/>
            </a:avLst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8229600" y="164592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6E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≥ 1.5×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8229600" y="2167128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 Coverage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229600" y="2441448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 ÷ Interest — ability to service interest cost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40080" y="3246120"/>
            <a:ext cx="3520440" cy="1554480"/>
          </a:xfrm>
          <a:prstGeom prst="roundRect">
            <a:avLst>
              <a:gd name="adj" fmla="val 3529"/>
            </a:avLst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822960" y="338328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6E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6–8×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822960" y="3904488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Inventory Turnover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22960" y="4178808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COGS ÷ Average Inventory — stock efficiency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4343400" y="3246120"/>
            <a:ext cx="3520440" cy="1554480"/>
          </a:xfrm>
          <a:prstGeom prst="roundRect">
            <a:avLst>
              <a:gd name="adj" fmla="val 3529"/>
            </a:avLst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4526280" y="338328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6E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PBDIT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4526280" y="3904488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 Margin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526280" y="4178808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profitability before non-cash &amp; financing items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8046720" y="3246120"/>
            <a:ext cx="3520440" cy="1554480"/>
          </a:xfrm>
          <a:prstGeom prst="roundRect">
            <a:avLst>
              <a:gd name="adj" fmla="val 3529"/>
            </a:avLst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25" name="Text 23"/>
          <p:cNvSpPr/>
          <p:nvPr/>
        </p:nvSpPr>
        <p:spPr>
          <a:xfrm>
            <a:off x="8229600" y="338328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6E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45–60 days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8229600" y="3904488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Debtors Cycle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229600" y="4178808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Receivables ÷ Sales × 365 — collection efficiency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640080" y="626364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Benchmarks vary by industry, facility structure, and bank policy — CMA analysis interprets the trend, not just a single snapshot.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TFFT — True Friends Financial Technologies  |  tffti.com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10332720" y="6510528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9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F6E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FOUR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CIBIL, SMA &amp; Dedupe Checks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40080" y="14173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 Classification — Early Warning Timeline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828800"/>
            <a:ext cx="2057400" cy="822960"/>
          </a:xfrm>
          <a:prstGeom prst="roundRect">
            <a:avLst>
              <a:gd name="adj" fmla="val 6667"/>
            </a:avLst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640080" y="1901952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40080" y="2212848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days overdue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2825496" y="1828800"/>
            <a:ext cx="2057400" cy="822960"/>
          </a:xfrm>
          <a:prstGeom prst="roundRect">
            <a:avLst>
              <a:gd name="adj" fmla="val 6667"/>
            </a:avLst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2825496" y="1901952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SMA-0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2825496" y="2212848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1–30 days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010912" y="1828800"/>
            <a:ext cx="2057400" cy="822960"/>
          </a:xfrm>
          <a:prstGeom prst="roundRect">
            <a:avLst>
              <a:gd name="adj" fmla="val 6667"/>
            </a:avLst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5010912" y="1901952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SMA-1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010912" y="2212848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31–60 days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7196328" y="1828800"/>
            <a:ext cx="2057400" cy="822960"/>
          </a:xfrm>
          <a:prstGeom prst="roundRect">
            <a:avLst>
              <a:gd name="adj" fmla="val 6667"/>
            </a:avLst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7196328" y="1901952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SMA-2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7196328" y="2212848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61–90 days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9381744" y="1828800"/>
            <a:ext cx="2057400" cy="822960"/>
          </a:xfrm>
          <a:prstGeom prst="roundRect">
            <a:avLst>
              <a:gd name="adj" fmla="val 6667"/>
            </a:avLst>
          </a:prstGeom>
          <a:solidFill>
            <a:srgbClr val="8C2E2E"/>
          </a:solidFill>
          <a:ln/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9381744" y="1901952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NPA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9381744" y="2212848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F0D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90+ days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640080" y="278892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 flags are raised automatically the day after the due date passes — monitoring them early is what prevents slippage into NPA.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640080" y="3337560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CIBIL / CMR Essentials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40080" y="3703320"/>
            <a:ext cx="52120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CIBIL score range: 300–900; 750+ generally considered strong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CMR (Company/Commercial Rank) scores MSME borrowers 1–10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CRILC captures exposures ≥ ₹5 crore across lenders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review checks for defaults, write-offs, and enquiries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172200" y="3337560"/>
            <a:ext cx="5349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Dedupe &amp; Background Checks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172200" y="3703320"/>
            <a:ext cx="534924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 / Aadhaar / GSTIN dedupe across bank &amp; bureau records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EPFO check to verify genuine employment / payroll activity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MCA search for director/promoter linked entities &amp; defaults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&amp; public-domain checks for reputational red flags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TFFT — True Friends Financial Technologies  |  tffti.com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0332720" y="6510528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9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F6E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FIVE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Documentation &amp; Mortgage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40080" y="14173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Document Checklist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1783080"/>
            <a:ext cx="493776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✓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KYC &amp; constitution documents</a:t>
            </a:r>
            <a:endParaRPr lang="en-US" sz="1100" dirty="0"/>
          </a:p>
          <a:p>
            <a:pPr marL="342900" indent="-342900">
              <a:spcAft>
                <a:spcPts val="1000"/>
              </a:spcAft>
              <a:buSzPct val="100000"/>
              <a:buChar char="✓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statements &amp; CMA data</a:t>
            </a:r>
            <a:endParaRPr lang="en-US" sz="1100" dirty="0"/>
          </a:p>
          <a:p>
            <a:pPr marL="342900" indent="-342900">
              <a:spcAft>
                <a:spcPts val="1000"/>
              </a:spcAft>
              <a:buSzPct val="100000"/>
              <a:buChar char="✓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Title deed &amp; property documents</a:t>
            </a:r>
            <a:endParaRPr lang="en-US" sz="1100" dirty="0"/>
          </a:p>
          <a:p>
            <a:pPr marL="342900" indent="-342900">
              <a:spcAft>
                <a:spcPts val="1000"/>
              </a:spcAft>
              <a:buSzPct val="100000"/>
              <a:buChar char="✓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 / legal opinion report</a:t>
            </a:r>
            <a:endParaRPr lang="en-US" sz="1100" dirty="0"/>
          </a:p>
          <a:p>
            <a:pPr marL="342900" indent="-342900">
              <a:spcAft>
                <a:spcPts val="1000"/>
              </a:spcAft>
              <a:buSzPct val="100000"/>
              <a:buChar char="✓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Valuation report</a:t>
            </a:r>
            <a:endParaRPr lang="en-US" sz="1100" dirty="0"/>
          </a:p>
          <a:p>
            <a:pPr marL="342900" indent="-342900">
              <a:spcAft>
                <a:spcPts val="1000"/>
              </a:spcAft>
              <a:buSzPct val="100000"/>
              <a:buChar char="✓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Insurance &amp; other undertakings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425196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Mortgage Types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40080" y="4617720"/>
            <a:ext cx="2331720" cy="594360"/>
          </a:xfrm>
          <a:prstGeom prst="roundRect">
            <a:avLst>
              <a:gd name="adj" fmla="val 46154"/>
            </a:avLst>
          </a:prstGeom>
          <a:solidFill>
            <a:srgbClr val="F4F5F7"/>
          </a:solidFill>
          <a:ln w="12700">
            <a:solidFill>
              <a:srgbClr val="0F6E5B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40080" y="4617720"/>
            <a:ext cx="2331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F6E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Equitable Mortgage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154680" y="4617720"/>
            <a:ext cx="2331720" cy="594360"/>
          </a:xfrm>
          <a:prstGeom prst="roundRect">
            <a:avLst>
              <a:gd name="adj" fmla="val 46154"/>
            </a:avLst>
          </a:prstGeom>
          <a:solidFill>
            <a:srgbClr val="F4F5F7"/>
          </a:solidFill>
          <a:ln w="12700">
            <a:solidFill>
              <a:srgbClr val="0F6E5B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3154680" y="4617720"/>
            <a:ext cx="2331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F6E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Registered Mortgage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5943600" y="1417320"/>
            <a:ext cx="5577840" cy="3794760"/>
          </a:xfrm>
          <a:prstGeom prst="roundRect">
            <a:avLst>
              <a:gd name="adj" fmla="val 1446"/>
            </a:avLst>
          </a:prstGeom>
          <a:solidFill>
            <a:srgbClr val="0F2B24"/>
          </a:solidFill>
          <a:ln/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6217920" y="16002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B88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6217920" y="187452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Perfecting the Security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217920" y="2286000"/>
            <a:ext cx="50292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7E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Documentation converts a credit decision into an enforceable claim. Weak title search, a stale valuation, or an unregistered charge can leave a bank exposed even when the underlying credit assessment was sound.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6217920" y="3429000"/>
            <a:ext cx="502920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000" dirty="0">
                <a:solidFill>
                  <a:srgbClr val="D7E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LTV cover is checked against the latest valuation, not the original</a:t>
            </a:r>
            <a:endParaRPr lang="en-US" sz="10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000" dirty="0">
                <a:solidFill>
                  <a:srgbClr val="D7E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 charge vs floating charge determines the ranking of recovery</a:t>
            </a:r>
            <a:endParaRPr lang="en-US" sz="10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000" dirty="0">
                <a:solidFill>
                  <a:srgbClr val="D7E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Sections 185/186 (Companies Act) govern loans to related parties</a:t>
            </a:r>
            <a:endParaRPr lang="en-US" sz="10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000" dirty="0">
                <a:solidFill>
                  <a:srgbClr val="D7E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 appraisal notes must record every deviation and its approval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TFFT — True Friends Financial Technologies  |  tffti.com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0332720" y="6510528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9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F6E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SIX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Loan Disbursement Process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1408176" y="1600200"/>
            <a:ext cx="512064" cy="512064"/>
          </a:xfrm>
          <a:prstGeom prst="ellipse">
            <a:avLst/>
          </a:prstGeom>
          <a:solidFill>
            <a:srgbClr val="0F6E5B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1408176" y="160020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40080" y="2331720"/>
            <a:ext cx="2048256" cy="1737360"/>
          </a:xfrm>
          <a:prstGeom prst="roundRect">
            <a:avLst>
              <a:gd name="adj" fmla="val 3158"/>
            </a:avLst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777240" y="2468880"/>
            <a:ext cx="177393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Sanction Letter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77240" y="2926080"/>
            <a:ext cx="1773936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Terms, conditions &amp; limits communicated and accepted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593592" y="1600200"/>
            <a:ext cx="512064" cy="512064"/>
          </a:xfrm>
          <a:prstGeom prst="ellipse">
            <a:avLst/>
          </a:prstGeom>
          <a:solidFill>
            <a:srgbClr val="0F6E5B"/>
          </a:solidFill>
          <a:ln/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3593592" y="160020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2825496" y="2331720"/>
            <a:ext cx="2048256" cy="1737360"/>
          </a:xfrm>
          <a:prstGeom prst="roundRect">
            <a:avLst>
              <a:gd name="adj" fmla="val 3158"/>
            </a:avLst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2962656" y="2468880"/>
            <a:ext cx="177393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Documentation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2962656" y="2926080"/>
            <a:ext cx="1773936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Facility agreement, hypothecation, guarantee &amp; PoA deeds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779008" y="1600200"/>
            <a:ext cx="512064" cy="512064"/>
          </a:xfrm>
          <a:prstGeom prst="ellipse">
            <a:avLst/>
          </a:prstGeom>
          <a:solidFill>
            <a:srgbClr val="0F6E5B"/>
          </a:solidFill>
          <a:ln/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5779008" y="160020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5010912" y="2331720"/>
            <a:ext cx="2048256" cy="1737360"/>
          </a:xfrm>
          <a:prstGeom prst="roundRect">
            <a:avLst>
              <a:gd name="adj" fmla="val 3158"/>
            </a:avLst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5148072" y="2468880"/>
            <a:ext cx="177393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Mortgage Creation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5148072" y="2926080"/>
            <a:ext cx="1773936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MOE / MODT registration &amp; charge filing (CERSAI, ROC)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7964424" y="1600200"/>
            <a:ext cx="512064" cy="512064"/>
          </a:xfrm>
          <a:prstGeom prst="ellipse">
            <a:avLst/>
          </a:prstGeom>
          <a:solidFill>
            <a:srgbClr val="0F6E5B"/>
          </a:solidFill>
          <a:ln/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7964424" y="160020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7196328" y="2331720"/>
            <a:ext cx="2048256" cy="1737360"/>
          </a:xfrm>
          <a:prstGeom prst="roundRect">
            <a:avLst>
              <a:gd name="adj" fmla="val 3158"/>
            </a:avLst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22" name="Text 20"/>
          <p:cNvSpPr/>
          <p:nvPr/>
        </p:nvSpPr>
        <p:spPr>
          <a:xfrm>
            <a:off x="7333488" y="2468880"/>
            <a:ext cx="177393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Disbursement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7333488" y="2926080"/>
            <a:ext cx="1773936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 activated; funds released as per sanctioned structure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10149840" y="1600200"/>
            <a:ext cx="512064" cy="512064"/>
          </a:xfrm>
          <a:prstGeom prst="ellipse">
            <a:avLst/>
          </a:prstGeom>
          <a:solidFill>
            <a:srgbClr val="0F6E5B"/>
          </a:solidFill>
          <a:ln/>
        </p:spPr>
        <p:txBody>
          <a:bodyPr/>
          <a:p/>
        </p:txBody>
      </p:sp>
      <p:sp>
        <p:nvSpPr>
          <p:cNvPr id="25" name="Text 23"/>
          <p:cNvSpPr/>
          <p:nvPr/>
        </p:nvSpPr>
        <p:spPr>
          <a:xfrm>
            <a:off x="10149840" y="160020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800" dirty="0"/>
          </a:p>
        </p:txBody>
      </p:sp>
      <p:sp>
        <p:nvSpPr>
          <p:cNvPr id="26" name="Shape 24"/>
          <p:cNvSpPr/>
          <p:nvPr/>
        </p:nvSpPr>
        <p:spPr>
          <a:xfrm>
            <a:off x="9381744" y="2331720"/>
            <a:ext cx="2048256" cy="1737360"/>
          </a:xfrm>
          <a:prstGeom prst="roundRect">
            <a:avLst>
              <a:gd name="adj" fmla="val 3158"/>
            </a:avLst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27" name="Text 25"/>
          <p:cNvSpPr/>
          <p:nvPr/>
        </p:nvSpPr>
        <p:spPr>
          <a:xfrm>
            <a:off x="9518904" y="2468880"/>
            <a:ext cx="177393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Monitoring &amp; Review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9518904" y="2926080"/>
            <a:ext cx="1773936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Stock statements, renewal, and periodic account review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640080" y="4343400"/>
            <a:ext cx="10789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disbursement, renewal and takeover cases follow the same core documentation discipline — updated financials, fresh valuation where due, and a re-confirmed drawing power before limits are rolled over.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TFFT — True Friends Financial Technologies  |  tffti.com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10332720" y="6510528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9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F6E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SEVEN — NEW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Knowledge &amp; Resources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40080" y="128016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TFFT team reaches for day to day — split into working tools and reference guides.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640080" y="1828800"/>
            <a:ext cx="5257800" cy="4297680"/>
          </a:xfrm>
          <a:prstGeom prst="roundRect">
            <a:avLst>
              <a:gd name="adj" fmla="val 1277"/>
            </a:avLst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914400" y="201168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0F6E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SUB-SECTION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914400" y="2267712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Tools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914400" y="2880360"/>
            <a:ext cx="82296" cy="658368"/>
          </a:xfrm>
          <a:prstGeom prst="roundRect">
            <a:avLst/>
          </a:prstGeom>
          <a:solidFill>
            <a:srgbClr val="0F6E5B"/>
          </a:solidFill>
          <a:ln/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1097280" y="288036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MPBF &amp; Working Capital Calculator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1097280" y="3191256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Tandon / Nayak method calculators (tffti.com)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914400" y="3657600"/>
            <a:ext cx="82296" cy="658368"/>
          </a:xfrm>
          <a:prstGeom prst="roundRect">
            <a:avLst/>
          </a:prstGeom>
          <a:solidFill>
            <a:srgbClr val="0F6E5B"/>
          </a:solidFill>
          <a:ln/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1097280" y="36576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Drawing Power Tracker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1097280" y="3968496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stock-statement based DP recompute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914400" y="4434840"/>
            <a:ext cx="82296" cy="658368"/>
          </a:xfrm>
          <a:prstGeom prst="roundRect">
            <a:avLst/>
          </a:prstGeom>
          <a:solidFill>
            <a:srgbClr val="0F6E5B"/>
          </a:solidFill>
          <a:ln/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1097280" y="443484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Credit Analyzer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1097280" y="4745736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CIBIL cross-check &amp; red-flag scan (tffti.com)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914400" y="5212080"/>
            <a:ext cx="82296" cy="658368"/>
          </a:xfrm>
          <a:prstGeom prst="roundRect">
            <a:avLst/>
          </a:prstGeom>
          <a:solidFill>
            <a:srgbClr val="0F6E5B"/>
          </a:solidFill>
          <a:ln/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1097280" y="521208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Drive Folder Generator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1097280" y="5522976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Auto-creates structured client folders from tracker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914400" y="5989320"/>
            <a:ext cx="82296" cy="658368"/>
          </a:xfrm>
          <a:prstGeom prst="roundRect">
            <a:avLst/>
          </a:prstGeom>
          <a:solidFill>
            <a:srgbClr val="0F6E5B"/>
          </a:solidFill>
          <a:ln/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1097280" y="59893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NBFC / Lender Database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1097280" y="6300216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100+ NBFCs across tiers for LAP, NPA &amp; GPA cases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6080760" y="1828800"/>
            <a:ext cx="5440680" cy="4297680"/>
          </a:xfrm>
          <a:prstGeom prst="roundRect">
            <a:avLst>
              <a:gd name="adj" fmla="val 1277"/>
            </a:avLst>
          </a:prstGeom>
          <a:solidFill>
            <a:srgbClr val="0F2B24"/>
          </a:solidFill>
          <a:ln/>
        </p:spPr>
        <p:txBody>
          <a:bodyPr/>
          <a:p/>
        </p:txBody>
      </p:sp>
      <p:sp>
        <p:nvSpPr>
          <p:cNvPr id="24" name="Text 22"/>
          <p:cNvSpPr/>
          <p:nvPr/>
        </p:nvSpPr>
        <p:spPr>
          <a:xfrm>
            <a:off x="6355080" y="201168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B88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SUB-SECTION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6355080" y="2267712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Guides</a:t>
            </a:r>
            <a:endParaRPr lang="en-US" sz="2200" dirty="0"/>
          </a:p>
        </p:txBody>
      </p:sp>
      <p:sp>
        <p:nvSpPr>
          <p:cNvPr id="26" name="Shape 24"/>
          <p:cNvSpPr/>
          <p:nvPr/>
        </p:nvSpPr>
        <p:spPr>
          <a:xfrm>
            <a:off x="6355080" y="2880360"/>
            <a:ext cx="82296" cy="658368"/>
          </a:xfrm>
          <a:prstGeom prst="roundRect">
            <a:avLst/>
          </a:prstGeom>
          <a:solidFill>
            <a:srgbClr val="B8863B"/>
          </a:solidFill>
          <a:ln/>
        </p:spPr>
        <p:txBody>
          <a:bodyPr/>
          <a:p/>
        </p:txBody>
      </p:sp>
      <p:sp>
        <p:nvSpPr>
          <p:cNvPr id="27" name="Text 25"/>
          <p:cNvSpPr/>
          <p:nvPr/>
        </p:nvSpPr>
        <p:spPr>
          <a:xfrm>
            <a:off x="6537960" y="2880360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MSME Working Capital Credit Analysis Notes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6537960" y="3191256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7D6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study notes — this deck's source material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6355080" y="3657600"/>
            <a:ext cx="82296" cy="658368"/>
          </a:xfrm>
          <a:prstGeom prst="roundRect">
            <a:avLst/>
          </a:prstGeom>
          <a:solidFill>
            <a:srgbClr val="B8863B"/>
          </a:solidFill>
          <a:ln/>
        </p:spPr>
        <p:txBody>
          <a:bodyPr/>
          <a:p/>
        </p:txBody>
      </p:sp>
      <p:sp>
        <p:nvSpPr>
          <p:cNvPr id="30" name="Text 28"/>
          <p:cNvSpPr/>
          <p:nvPr/>
        </p:nvSpPr>
        <p:spPr>
          <a:xfrm>
            <a:off x="6537960" y="3657600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MSME Government Scheme Playbook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6537960" y="3968496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7D6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PMEGP, MUDRA, CGTMSE, CLCSS &amp; state-wise incentives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6355080" y="4434840"/>
            <a:ext cx="82296" cy="658368"/>
          </a:xfrm>
          <a:prstGeom prst="roundRect">
            <a:avLst/>
          </a:prstGeom>
          <a:solidFill>
            <a:srgbClr val="B8863B"/>
          </a:solidFill>
          <a:ln/>
        </p:spPr>
        <p:txBody>
          <a:bodyPr/>
          <a:p/>
        </p:txBody>
      </p:sp>
      <p:sp>
        <p:nvSpPr>
          <p:cNvPr id="33" name="Text 31"/>
          <p:cNvSpPr/>
          <p:nvPr/>
        </p:nvSpPr>
        <p:spPr>
          <a:xfrm>
            <a:off x="6537960" y="4434840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CMA Data Preparation Walkthrough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6537960" y="4745736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7D6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Step-by-step ratio &amp; projection guide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6355080" y="5212080"/>
            <a:ext cx="82296" cy="658368"/>
          </a:xfrm>
          <a:prstGeom prst="roundRect">
            <a:avLst/>
          </a:prstGeom>
          <a:solidFill>
            <a:srgbClr val="B8863B"/>
          </a:solidFill>
          <a:ln/>
        </p:spPr>
        <p:txBody>
          <a:bodyPr/>
          <a:p/>
        </p:txBody>
      </p:sp>
      <p:sp>
        <p:nvSpPr>
          <p:cNvPr id="36" name="Text 34"/>
          <p:cNvSpPr/>
          <p:nvPr/>
        </p:nvSpPr>
        <p:spPr>
          <a:xfrm>
            <a:off x="6537960" y="5212080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Pre-Sanction Visit Checklist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6537960" y="5522976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7D6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Factory visit, PD, and background-check protocol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6355080" y="5989320"/>
            <a:ext cx="82296" cy="658368"/>
          </a:xfrm>
          <a:prstGeom prst="roundRect">
            <a:avLst/>
          </a:prstGeom>
          <a:solidFill>
            <a:srgbClr val="B8863B"/>
          </a:solidFill>
          <a:ln/>
        </p:spPr>
        <p:txBody>
          <a:bodyPr/>
          <a:p/>
        </p:txBody>
      </p:sp>
      <p:sp>
        <p:nvSpPr>
          <p:cNvPr id="39" name="Text 37"/>
          <p:cNvSpPr/>
          <p:nvPr/>
        </p:nvSpPr>
        <p:spPr>
          <a:xfrm>
            <a:off x="6537960" y="5989320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Dropline OD / LAP Comparison Guide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6537960" y="6300216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7D6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selection framework for takeover cases</a:t>
            </a:r>
            <a:endParaRPr lang="en-US" sz="950" dirty="0"/>
          </a:p>
        </p:txBody>
      </p:sp>
      <p:sp>
        <p:nvSpPr>
          <p:cNvPr id="41" name="Text 39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TFFT — True Friends Financial Technologies  |  tffti.com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10332720" y="6510528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2026-07-22T08:20:34Z</dcterms:created>
  <dcterms:modified xsi:type="dcterms:W3CDTF">2026-07-22T08:20:34Z</dcterms:modified>
</cp:coreProperties>
</file>