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</p:sldIdLst>
  <p:sldSz cy="6858000" cx="12192000"/>
  <p:notesSz cx="6858000" cy="12192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84A81A73-9C11-4C05-B3F4-8996803258E9}">
  <a:tblStyle styleId="{84A81A73-9C11-4C05-B3F4-8996803258E9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Relationship Id="rId36" Type="http://schemas.openxmlformats.org/officeDocument/2006/relationships/slide" Target="slides/slide31.xml"/><Relationship Id="rId37" Type="http://schemas.openxmlformats.org/officeDocument/2006/relationships/slide" Target="slides/slide32.xml"/><Relationship Id="rId38" Type="http://schemas.openxmlformats.org/officeDocument/2006/relationships/slide" Target="slides/slide33.xml"/><Relationship Id="rId39" Type="http://schemas.openxmlformats.org/officeDocument/2006/relationships/slide" Target="slides/slide3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" name="Google Shape;13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" name="Google Shape;14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4" name="Google Shape;294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5" name="Google Shape;295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4" name="Google Shape;324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5" name="Google Shape;325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4" name="Google Shape;354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5" name="Google Shape;355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3" name="Google Shape;383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4" name="Google Shape;384;p1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7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9" name="Google Shape;419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0" name="Google Shape;420;p1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4" name="Google Shape;454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5" name="Google Shape;455;p1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78" name="Google Shape;478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9" name="Google Shape;479;p1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3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15" name="Google Shape;515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6" name="Google Shape;516;p1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44" name="Google Shape;544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5" name="Google Shape;545;p1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0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72" name="Google Shape;572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3" name="Google Shape;573;p1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" name="Google Shape;28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" name="Google Shape;29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8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Google Shape;609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10" name="Google Shape;610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1" name="Google Shape;611;p2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3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Google Shape;634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35" name="Google Shape;635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6" name="Google Shape;636;p2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0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Google Shape;661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62" name="Google Shape;662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3" name="Google Shape;663;p2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7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Google Shape;688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89" name="Google Shape;689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0" name="Google Shape;690;p2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3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15" name="Google Shape;715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6" name="Google Shape;716;p2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7" name="Shape 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" name="Google Shape;738;p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39" name="Google Shape;739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0" name="Google Shape;740;p2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2" name="Shape 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3" name="Google Shape;773;p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74" name="Google Shape;774;p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5" name="Google Shape;775;p2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7" name="Shape 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" name="Google Shape;798;p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99" name="Google Shape;799;p2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0" name="Google Shape;800;p2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2" name="Shape 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" name="Google Shape;823;p2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24" name="Google Shape;824;p2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5" name="Google Shape;825;p2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3" name="Shape 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4" name="Google Shape;854;p2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55" name="Google Shape;855;p2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6" name="Google Shape;856;p2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6" name="Google Shape;66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8" name="Shape 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9" name="Google Shape;879;p3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80" name="Google Shape;880;p3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1" name="Google Shape;881;p3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0" name="Shape 9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" name="Google Shape;921;p3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22" name="Google Shape;922;p3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3" name="Google Shape;923;p3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1" name="Shape 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" name="Google Shape;952;p3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3" name="Google Shape;953;p3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4" name="Google Shape;954;p3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2" name="Shape 9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" name="Google Shape;983;p3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84" name="Google Shape;984;p3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5" name="Google Shape;985;p3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3" name="Shape 10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4" name="Google Shape;1004;p3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05" name="Google Shape;1005;p3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6" name="Google Shape;1006;p3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3" name="Google Shape;113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8" name="Google Shape;148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3" name="Google Shape;163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4" name="Google Shape;194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" name="Google Shape;195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7" name="Google Shape;227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" name="Google Shape;228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7" name="Google Shape;257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8" name="Google Shape;258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4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4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4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5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8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5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5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5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5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5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6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6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6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6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6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8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8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8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8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E2761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>
            <a:off x="8778240" y="0"/>
            <a:ext cx="3410712" cy="6858000"/>
          </a:xfrm>
          <a:prstGeom prst="rect">
            <a:avLst/>
          </a:prstGeom>
          <a:solidFill>
            <a:srgbClr val="141B4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" name="Google Shape;17;p3"/>
          <p:cNvSpPr/>
          <p:nvPr/>
        </p:nvSpPr>
        <p:spPr>
          <a:xfrm>
            <a:off x="822960" y="777240"/>
            <a:ext cx="1737360" cy="566928"/>
          </a:xfrm>
          <a:prstGeom prst="roundRect">
            <a:avLst>
              <a:gd fmla="val 16129" name="adj"/>
            </a:avLst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" name="Google Shape;18;p3"/>
          <p:cNvSpPr/>
          <p:nvPr/>
        </p:nvSpPr>
        <p:spPr>
          <a:xfrm>
            <a:off x="822960" y="777240"/>
            <a:ext cx="173736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41B4D"/>
              </a:buClr>
              <a:buSzPts val="2400"/>
              <a:buFont typeface="Cambria"/>
              <a:buNone/>
            </a:pPr>
            <a:r>
              <a:rPr b="1" i="0" lang="en-US" sz="2400" u="none" cap="none" strike="noStrike">
                <a:solidFill>
                  <a:srgbClr val="141B4D"/>
                </a:solidFill>
                <a:latin typeface="Cambria"/>
                <a:ea typeface="Cambria"/>
                <a:cs typeface="Cambria"/>
                <a:sym typeface="Cambria"/>
              </a:rPr>
              <a:t>TFFT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3"/>
          <p:cNvSpPr/>
          <p:nvPr/>
        </p:nvSpPr>
        <p:spPr>
          <a:xfrm>
            <a:off x="822960" y="1783080"/>
            <a:ext cx="7498080" cy="2011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600"/>
              <a:buFont typeface="Cambria"/>
              <a:buNone/>
            </a:pPr>
            <a:r>
              <a:rPr b="1" i="0" lang="en-US" sz="46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TFFT Guide to</a:t>
            </a:r>
            <a:endParaRPr b="0" i="0" sz="4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600"/>
              <a:buFont typeface="Cambria"/>
              <a:buNone/>
            </a:pPr>
            <a:r>
              <a:rPr b="1" i="0" lang="en-US" sz="46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Working Capital</a:t>
            </a:r>
            <a:endParaRPr b="0" i="0" sz="4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p3"/>
          <p:cNvSpPr/>
          <p:nvPr/>
        </p:nvSpPr>
        <p:spPr>
          <a:xfrm>
            <a:off x="841248" y="3703320"/>
            <a:ext cx="75895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ADCFC"/>
              </a:buClr>
              <a:buSzPts val="1800"/>
              <a:buFont typeface="Calibri"/>
              <a:buNone/>
            </a:pPr>
            <a:r>
              <a:rPr b="0" i="0" lang="en-US" sz="1800" u="none" cap="none" strike="noStrike">
                <a:solidFill>
                  <a:srgbClr val="CADCFC"/>
                </a:solidFill>
                <a:latin typeface="Calibri"/>
                <a:ea typeface="Calibri"/>
                <a:cs typeface="Calibri"/>
                <a:sym typeface="Calibri"/>
              </a:rPr>
              <a:t>The Complete Visual Guide to MSME Working Capital Credit Analysis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3"/>
          <p:cNvSpPr/>
          <p:nvPr/>
        </p:nvSpPr>
        <p:spPr>
          <a:xfrm>
            <a:off x="841248" y="4160520"/>
            <a:ext cx="749808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AA6D6"/>
              </a:buClr>
              <a:buSzPts val="1250"/>
              <a:buFont typeface="Calibri"/>
              <a:buNone/>
            </a:pPr>
            <a:r>
              <a:rPr b="0" i="1" lang="en-US" sz="1250" u="none" cap="none" strike="noStrike">
                <a:solidFill>
                  <a:srgbClr val="9AA6D6"/>
                </a:solidFill>
                <a:latin typeface="Calibri"/>
                <a:ea typeface="Calibri"/>
                <a:cs typeface="Calibri"/>
                <a:sym typeface="Calibri"/>
              </a:rPr>
              <a:t>34 slides · six pillars of credit appraisal, from first principles to disbursement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22;p3"/>
          <p:cNvSpPr/>
          <p:nvPr/>
        </p:nvSpPr>
        <p:spPr>
          <a:xfrm>
            <a:off x="841248" y="5989320"/>
            <a:ext cx="73152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AA6D6"/>
              </a:buClr>
              <a:buSzPts val="1300"/>
              <a:buFont typeface="Calibri"/>
              <a:buNone/>
            </a:pPr>
            <a:r>
              <a:rPr b="0" i="1" lang="en-US" sz="1300" u="none" cap="none" strike="noStrike">
                <a:solidFill>
                  <a:srgbClr val="9AA6D6"/>
                </a:solidFill>
                <a:latin typeface="Calibri"/>
                <a:ea typeface="Calibri"/>
                <a:cs typeface="Calibri"/>
                <a:sym typeface="Calibri"/>
              </a:rPr>
              <a:t>TFFT — True Friends Financial Technologies  |  tffti.com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23;p3"/>
          <p:cNvSpPr/>
          <p:nvPr/>
        </p:nvSpPr>
        <p:spPr>
          <a:xfrm>
            <a:off x="841248" y="6309360"/>
            <a:ext cx="73152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7A8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6E77A8"/>
                </a:solidFill>
                <a:latin typeface="Calibri"/>
                <a:ea typeface="Calibri"/>
                <a:cs typeface="Calibri"/>
                <a:sym typeface="Calibri"/>
              </a:rPr>
              <a:t>July 2026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3"/>
          <p:cNvSpPr/>
          <p:nvPr/>
        </p:nvSpPr>
        <p:spPr>
          <a:xfrm>
            <a:off x="9400032" y="2514600"/>
            <a:ext cx="1828800" cy="1828800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sessions/focused-funny-hamilton/mnt/outputs/pptx_build/icons/bank.png" id="25" name="Google Shape;25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802368" y="2916936"/>
            <a:ext cx="1024128" cy="10241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F6FB"/>
        </a:solidFill>
      </p:bgPr>
    </p:bg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12"/>
          <p:cNvSpPr/>
          <p:nvPr/>
        </p:nvSpPr>
        <p:spPr>
          <a:xfrm>
            <a:off x="502920" y="457200"/>
            <a:ext cx="749808" cy="749808"/>
          </a:xfrm>
          <a:prstGeom prst="ellipse">
            <a:avLst/>
          </a:prstGeom>
          <a:solidFill>
            <a:srgbClr val="1E276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sessions/focused-funny-hamilton/mnt/outputs/pptx_build/icons/calculator.png" id="298" name="Google Shape;298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7878" y="622158"/>
            <a:ext cx="419892" cy="419892"/>
          </a:xfrm>
          <a:prstGeom prst="rect">
            <a:avLst/>
          </a:prstGeom>
          <a:noFill/>
          <a:ln>
            <a:noFill/>
          </a:ln>
        </p:spPr>
      </p:pic>
      <p:sp>
        <p:nvSpPr>
          <p:cNvPr id="299" name="Google Shape;299;p12"/>
          <p:cNvSpPr/>
          <p:nvPr/>
        </p:nvSpPr>
        <p:spPr>
          <a:xfrm>
            <a:off x="1417320" y="438912"/>
            <a:ext cx="841248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93B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E8A93B"/>
                </a:solidFill>
                <a:latin typeface="Calibri"/>
                <a:ea typeface="Calibri"/>
                <a:cs typeface="Calibri"/>
                <a:sym typeface="Calibri"/>
              </a:rPr>
              <a:t>PART TWO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0" name="Google Shape;300;p12"/>
          <p:cNvSpPr/>
          <p:nvPr/>
        </p:nvSpPr>
        <p:spPr>
          <a:xfrm>
            <a:off x="1371600" y="676656"/>
            <a:ext cx="1005840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2700"/>
              <a:buFont typeface="Cambria"/>
              <a:buNone/>
            </a:pPr>
            <a:r>
              <a:rPr b="1" i="0" lang="en-US" sz="2700" u="none" cap="none" strike="noStrike">
                <a:solidFill>
                  <a:srgbClr val="1E2761"/>
                </a:solidFill>
                <a:latin typeface="Cambria"/>
                <a:ea typeface="Cambria"/>
                <a:cs typeface="Cambria"/>
                <a:sym typeface="Cambria"/>
              </a:rPr>
              <a:t>Working Capital Gap &amp; Promoter Margin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1" name="Google Shape;301;p12"/>
          <p:cNvSpPr/>
          <p:nvPr/>
        </p:nvSpPr>
        <p:spPr>
          <a:xfrm>
            <a:off x="11109960" y="320040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E4E8F5"/>
              </a:buClr>
              <a:buSzPts val="4600"/>
              <a:buFont typeface="Cambria"/>
              <a:buNone/>
            </a:pPr>
            <a:r>
              <a:rPr b="1" i="0" lang="en-US" sz="4600" u="none" cap="none" strike="noStrike">
                <a:solidFill>
                  <a:srgbClr val="E4E8F5"/>
                </a:solidFill>
                <a:latin typeface="Cambria"/>
                <a:ea typeface="Cambria"/>
                <a:cs typeface="Cambria"/>
                <a:sym typeface="Cambria"/>
              </a:rPr>
              <a:t>2</a:t>
            </a:r>
            <a:endParaRPr b="0" i="0" sz="4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2" name="Google Shape;302;p12"/>
          <p:cNvSpPr/>
          <p:nvPr/>
        </p:nvSpPr>
        <p:spPr>
          <a:xfrm>
            <a:off x="502920" y="1481328"/>
            <a:ext cx="6720840" cy="3474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1600"/>
              <a:buFont typeface="Cambria"/>
              <a:buNone/>
            </a:pPr>
            <a:r>
              <a:rPr b="1" i="0" lang="en-US" sz="1600" u="none" cap="none" strike="noStrike">
                <a:solidFill>
                  <a:srgbClr val="1E2761"/>
                </a:solidFill>
                <a:latin typeface="Cambria"/>
                <a:ea typeface="Cambria"/>
                <a:cs typeface="Cambria"/>
                <a:sym typeface="Cambria"/>
              </a:rPr>
              <a:t>Sizing the Funding Gap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3" name="Google Shape;303;p12"/>
          <p:cNvSpPr/>
          <p:nvPr/>
        </p:nvSpPr>
        <p:spPr>
          <a:xfrm>
            <a:off x="502920" y="1947672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4" name="Google Shape;304;p12"/>
          <p:cNvSpPr/>
          <p:nvPr/>
        </p:nvSpPr>
        <p:spPr>
          <a:xfrm>
            <a:off x="704088" y="1837944"/>
            <a:ext cx="6519672" cy="5120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NWC = Current Assets − Current Liabilities (all, incl. bank finance)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5" name="Google Shape;305;p12"/>
          <p:cNvSpPr/>
          <p:nvPr/>
        </p:nvSpPr>
        <p:spPr>
          <a:xfrm>
            <a:off x="502920" y="2459736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6" name="Google Shape;306;p12"/>
          <p:cNvSpPr/>
          <p:nvPr/>
        </p:nvSpPr>
        <p:spPr>
          <a:xfrm>
            <a:off x="704088" y="2350008"/>
            <a:ext cx="6519672" cy="5120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WCG = Current Assets − Current Liabilities (excl. short-term bank finance)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7" name="Google Shape;307;p12"/>
          <p:cNvSpPr/>
          <p:nvPr/>
        </p:nvSpPr>
        <p:spPr>
          <a:xfrm>
            <a:off x="502920" y="2971800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8" name="Google Shape;308;p12"/>
          <p:cNvSpPr/>
          <p:nvPr/>
        </p:nvSpPr>
        <p:spPr>
          <a:xfrm>
            <a:off x="704088" y="2862072"/>
            <a:ext cx="6519672" cy="5120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WCG − NWC always equals existing short-term bank finance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" name="Google Shape;309;p12"/>
          <p:cNvSpPr/>
          <p:nvPr/>
        </p:nvSpPr>
        <p:spPr>
          <a:xfrm>
            <a:off x="502920" y="3483864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0" name="Google Shape;310;p12"/>
          <p:cNvSpPr/>
          <p:nvPr/>
        </p:nvSpPr>
        <p:spPr>
          <a:xfrm>
            <a:off x="704088" y="3374136"/>
            <a:ext cx="6519672" cy="5120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Promoter Margin = Own Capital − diversion − obsolete stock − bad debts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1" name="Google Shape;311;p12"/>
          <p:cNvSpPr/>
          <p:nvPr/>
        </p:nvSpPr>
        <p:spPr>
          <a:xfrm>
            <a:off x="502920" y="3995928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2" name="Google Shape;312;p12"/>
          <p:cNvSpPr/>
          <p:nvPr/>
        </p:nvSpPr>
        <p:spPr>
          <a:xfrm>
            <a:off x="704088" y="3886200"/>
            <a:ext cx="6519672" cy="5120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Standard requirement: 25% of base (bank 75% / promoter 25%)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3" name="Google Shape;313;p12"/>
          <p:cNvSpPr/>
          <p:nvPr/>
        </p:nvSpPr>
        <p:spPr>
          <a:xfrm>
            <a:off x="7452360" y="1481328"/>
            <a:ext cx="4233672" cy="5029200"/>
          </a:xfrm>
          <a:prstGeom prst="roundRect">
            <a:avLst>
              <a:gd fmla="val 2160" name="adj"/>
            </a:avLst>
          </a:prstGeom>
          <a:solidFill>
            <a:srgbClr val="1E2761"/>
          </a:solidFill>
          <a:ln>
            <a:noFill/>
          </a:ln>
          <a:effectLst>
            <a:outerShdw blurRad="101600" rotWithShape="0" algn="bl" dir="5400000" dist="38100">
              <a:srgbClr val="1B1F3B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4" name="Google Shape;314;p12"/>
          <p:cNvSpPr/>
          <p:nvPr/>
        </p:nvSpPr>
        <p:spPr>
          <a:xfrm>
            <a:off x="7772400" y="1737360"/>
            <a:ext cx="3593592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93B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E8A93B"/>
                </a:solidFill>
                <a:latin typeface="Calibri"/>
                <a:ea typeface="Calibri"/>
                <a:cs typeface="Calibri"/>
                <a:sym typeface="Calibri"/>
              </a:rPr>
              <a:t>WORKED EXAMPLE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5" name="Google Shape;315;p12"/>
          <p:cNvSpPr/>
          <p:nvPr/>
        </p:nvSpPr>
        <p:spPr>
          <a:xfrm>
            <a:off x="7772400" y="2011680"/>
            <a:ext cx="3593592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Cambria"/>
              <a:buNone/>
            </a:pPr>
            <a:r>
              <a:rPr b="1" i="0" lang="en-US" sz="19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Promoter Margin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6" name="Google Shape;316;p12"/>
          <p:cNvSpPr/>
          <p:nvPr/>
        </p:nvSpPr>
        <p:spPr>
          <a:xfrm>
            <a:off x="7772400" y="2377440"/>
            <a:ext cx="3566160" cy="868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>
                <a:srgbClr val="CADCFC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CADCFC"/>
                </a:solidFill>
                <a:latin typeface="Calibri"/>
                <a:ea typeface="Calibri"/>
                <a:cs typeface="Calibri"/>
                <a:sym typeface="Calibri"/>
              </a:rPr>
              <a:t>Own capital ₹2,000 − 300 (diversion) − 500 (obsolete stock) − 200 (bad debts)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17" name="Google Shape;317;p12"/>
          <p:cNvCxnSpPr/>
          <p:nvPr/>
        </p:nvCxnSpPr>
        <p:spPr>
          <a:xfrm>
            <a:off x="7772400" y="3355848"/>
            <a:ext cx="3566160" cy="0"/>
          </a:xfrm>
          <a:prstGeom prst="straightConnector1">
            <a:avLst/>
          </a:prstGeom>
          <a:noFill/>
          <a:ln cap="flat" cmpd="sng" w="12700">
            <a:solidFill>
              <a:srgbClr val="3B459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18" name="Google Shape;318;p12"/>
          <p:cNvSpPr/>
          <p:nvPr/>
        </p:nvSpPr>
        <p:spPr>
          <a:xfrm>
            <a:off x="7772400" y="3538728"/>
            <a:ext cx="356616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93B"/>
              </a:buClr>
              <a:buSzPts val="3000"/>
              <a:buFont typeface="Cambria"/>
              <a:buNone/>
            </a:pPr>
            <a:r>
              <a:rPr b="1" i="0" lang="en-US" sz="3000" u="none" cap="none" strike="noStrike">
                <a:solidFill>
                  <a:srgbClr val="E8A93B"/>
                </a:solidFill>
                <a:latin typeface="Cambria"/>
                <a:ea typeface="Cambria"/>
                <a:cs typeface="Cambria"/>
                <a:sym typeface="Cambria"/>
              </a:rPr>
              <a:t>= ₹1,000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" name="Google Shape;319;p12"/>
          <p:cNvSpPr/>
          <p:nvPr/>
        </p:nvSpPr>
        <p:spPr>
          <a:xfrm>
            <a:off x="7772400" y="4087368"/>
            <a:ext cx="356616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AA6D6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9AA6D6"/>
                </a:solidFill>
                <a:latin typeface="Calibri"/>
                <a:ea typeface="Calibri"/>
                <a:cs typeface="Calibri"/>
                <a:sym typeface="Calibri"/>
              </a:rPr>
              <a:t>Net Promoter Margin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0" name="Google Shape;320;p12"/>
          <p:cNvSpPr/>
          <p:nvPr/>
        </p:nvSpPr>
        <p:spPr>
          <a:xfrm>
            <a:off x="7772400" y="4681728"/>
            <a:ext cx="35661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8891C4"/>
              </a:buClr>
              <a:buSzPts val="980"/>
              <a:buFont typeface="Calibri"/>
              <a:buNone/>
            </a:pPr>
            <a:r>
              <a:rPr b="0" i="1" lang="en-US" sz="980" u="none" cap="none" strike="noStrike">
                <a:solidFill>
                  <a:srgbClr val="8891C4"/>
                </a:solidFill>
                <a:latin typeface="Calibri"/>
                <a:ea typeface="Calibri"/>
                <a:cs typeface="Calibri"/>
                <a:sym typeface="Calibri"/>
              </a:rPr>
              <a:t>Adjusted margin: unsecured family loans plus a written long-term undertaking can be added back to the 25%.</a:t>
            </a:r>
            <a:endParaRPr b="0" i="0" sz="9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1" name="Google Shape;321;p12"/>
          <p:cNvSpPr/>
          <p:nvPr/>
        </p:nvSpPr>
        <p:spPr>
          <a:xfrm>
            <a:off x="502920" y="6547104"/>
            <a:ext cx="73152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AA0B5"/>
              </a:buClr>
              <a:buSzPts val="950"/>
              <a:buFont typeface="Calibri"/>
              <a:buNone/>
            </a:pPr>
            <a:r>
              <a:rPr b="0" i="0" lang="en-US" sz="950" u="none" cap="none" strike="noStrike">
                <a:solidFill>
                  <a:srgbClr val="9AA0B5"/>
                </a:solidFill>
                <a:latin typeface="Calibri"/>
                <a:ea typeface="Calibri"/>
                <a:cs typeface="Calibri"/>
                <a:sym typeface="Calibri"/>
              </a:rPr>
              <a:t>TFFT — True Friends Financial Technologies  |  tffti.com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F6FB"/>
        </a:solidFill>
      </p:bgPr>
    </p:bg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13"/>
          <p:cNvSpPr/>
          <p:nvPr/>
        </p:nvSpPr>
        <p:spPr>
          <a:xfrm>
            <a:off x="502920" y="457200"/>
            <a:ext cx="749808" cy="749808"/>
          </a:xfrm>
          <a:prstGeom prst="ellipse">
            <a:avLst/>
          </a:prstGeom>
          <a:solidFill>
            <a:srgbClr val="1E276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sessions/focused-funny-hamilton/mnt/outputs/pptx_build/icons/calculator.png" id="328" name="Google Shape;328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7878" y="622158"/>
            <a:ext cx="419892" cy="419892"/>
          </a:xfrm>
          <a:prstGeom prst="rect">
            <a:avLst/>
          </a:prstGeom>
          <a:noFill/>
          <a:ln>
            <a:noFill/>
          </a:ln>
        </p:spPr>
      </p:pic>
      <p:sp>
        <p:nvSpPr>
          <p:cNvPr id="329" name="Google Shape;329;p13"/>
          <p:cNvSpPr/>
          <p:nvPr/>
        </p:nvSpPr>
        <p:spPr>
          <a:xfrm>
            <a:off x="1417320" y="438912"/>
            <a:ext cx="841248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93B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E8A93B"/>
                </a:solidFill>
                <a:latin typeface="Calibri"/>
                <a:ea typeface="Calibri"/>
                <a:cs typeface="Calibri"/>
                <a:sym typeface="Calibri"/>
              </a:rPr>
              <a:t>PART TWO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0" name="Google Shape;330;p13"/>
          <p:cNvSpPr/>
          <p:nvPr/>
        </p:nvSpPr>
        <p:spPr>
          <a:xfrm>
            <a:off x="1371600" y="676656"/>
            <a:ext cx="1005840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2700"/>
              <a:buFont typeface="Cambria"/>
              <a:buNone/>
            </a:pPr>
            <a:r>
              <a:rPr b="1" i="0" lang="en-US" sz="2700" u="none" cap="none" strike="noStrike">
                <a:solidFill>
                  <a:srgbClr val="1E2761"/>
                </a:solidFill>
                <a:latin typeface="Cambria"/>
                <a:ea typeface="Cambria"/>
                <a:cs typeface="Cambria"/>
                <a:sym typeface="Cambria"/>
              </a:rPr>
              <a:t>Drawing Power — the Full Formula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1" name="Google Shape;331;p13"/>
          <p:cNvSpPr/>
          <p:nvPr/>
        </p:nvSpPr>
        <p:spPr>
          <a:xfrm>
            <a:off x="11109960" y="320040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E4E8F5"/>
              </a:buClr>
              <a:buSzPts val="4600"/>
              <a:buFont typeface="Cambria"/>
              <a:buNone/>
            </a:pPr>
            <a:r>
              <a:rPr b="1" i="0" lang="en-US" sz="4600" u="none" cap="none" strike="noStrike">
                <a:solidFill>
                  <a:srgbClr val="E4E8F5"/>
                </a:solidFill>
                <a:latin typeface="Cambria"/>
                <a:ea typeface="Cambria"/>
                <a:cs typeface="Cambria"/>
                <a:sym typeface="Cambria"/>
              </a:rPr>
              <a:t>2</a:t>
            </a:r>
            <a:endParaRPr b="0" i="0" sz="4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2" name="Google Shape;332;p13"/>
          <p:cNvSpPr/>
          <p:nvPr/>
        </p:nvSpPr>
        <p:spPr>
          <a:xfrm>
            <a:off x="502920" y="1481328"/>
            <a:ext cx="6720840" cy="3474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1600"/>
              <a:buFont typeface="Cambria"/>
              <a:buNone/>
            </a:pPr>
            <a:r>
              <a:rPr b="1" i="0" lang="en-US" sz="1600" u="none" cap="none" strike="noStrike">
                <a:solidFill>
                  <a:srgbClr val="1E2761"/>
                </a:solidFill>
                <a:latin typeface="Cambria"/>
                <a:ea typeface="Cambria"/>
                <a:cs typeface="Cambria"/>
                <a:sym typeface="Cambria"/>
              </a:rPr>
              <a:t>Accurate DP After Netting Other Facilities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3" name="Google Shape;333;p13"/>
          <p:cNvSpPr/>
          <p:nvPr/>
        </p:nvSpPr>
        <p:spPr>
          <a:xfrm>
            <a:off x="502920" y="1947672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4" name="Google Shape;334;p13"/>
          <p:cNvSpPr/>
          <p:nvPr/>
        </p:nvSpPr>
        <p:spPr>
          <a:xfrm>
            <a:off x="704088" y="1837944"/>
            <a:ext cx="6519672" cy="5120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Step 1: Stock (≤180d) + Debtors (≤90–210d) − Creditors (full value)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5" name="Google Shape;335;p13"/>
          <p:cNvSpPr/>
          <p:nvPr/>
        </p:nvSpPr>
        <p:spPr>
          <a:xfrm>
            <a:off x="502920" y="2459736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6" name="Google Shape;336;p13"/>
          <p:cNvSpPr/>
          <p:nvPr/>
        </p:nvSpPr>
        <p:spPr>
          <a:xfrm>
            <a:off x="704088" y="2350008"/>
            <a:ext cx="6519672" cy="5120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Step 2: Gross DP = Step 1 × (1 − 25% promoter margin)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" name="Google Shape;337;p13"/>
          <p:cNvSpPr/>
          <p:nvPr/>
        </p:nvSpPr>
        <p:spPr>
          <a:xfrm>
            <a:off x="502920" y="2971800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8" name="Google Shape;338;p13"/>
          <p:cNvSpPr/>
          <p:nvPr/>
        </p:nvSpPr>
        <p:spPr>
          <a:xfrm>
            <a:off x="704088" y="2862072"/>
            <a:ext cx="6519672" cy="5120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Step 3: Net DP = Gross DP − outstanding on other WC facilities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9" name="Google Shape;339;p13"/>
          <p:cNvSpPr/>
          <p:nvPr/>
        </p:nvSpPr>
        <p:spPr>
          <a:xfrm>
            <a:off x="502920" y="3483864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0" name="Google Shape;340;p13"/>
          <p:cNvSpPr/>
          <p:nvPr/>
        </p:nvSpPr>
        <p:spPr>
          <a:xfrm>
            <a:off x="704088" y="3374136"/>
            <a:ext cx="6519672" cy="5120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Creditors always taken at full value, regardless of age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1" name="Google Shape;341;p13"/>
          <p:cNvSpPr/>
          <p:nvPr/>
        </p:nvSpPr>
        <p:spPr>
          <a:xfrm>
            <a:off x="502920" y="3995928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2" name="Google Shape;342;p13"/>
          <p:cNvSpPr/>
          <p:nvPr/>
        </p:nvSpPr>
        <p:spPr>
          <a:xfrm>
            <a:off x="704088" y="3886200"/>
            <a:ext cx="6519672" cy="5120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Recomputed monthly from the stock statement; validated by stock audit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3" name="Google Shape;343;p13"/>
          <p:cNvSpPr/>
          <p:nvPr/>
        </p:nvSpPr>
        <p:spPr>
          <a:xfrm>
            <a:off x="7452360" y="1481328"/>
            <a:ext cx="4233672" cy="5029200"/>
          </a:xfrm>
          <a:prstGeom prst="roundRect">
            <a:avLst>
              <a:gd fmla="val 2160" name="adj"/>
            </a:avLst>
          </a:prstGeom>
          <a:solidFill>
            <a:srgbClr val="1E2761"/>
          </a:solidFill>
          <a:ln>
            <a:noFill/>
          </a:ln>
          <a:effectLst>
            <a:outerShdw blurRad="101600" rotWithShape="0" algn="bl" dir="5400000" dist="38100">
              <a:srgbClr val="1B1F3B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4" name="Google Shape;344;p13"/>
          <p:cNvSpPr/>
          <p:nvPr/>
        </p:nvSpPr>
        <p:spPr>
          <a:xfrm>
            <a:off x="7772400" y="1737360"/>
            <a:ext cx="3593592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93B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E8A93B"/>
                </a:solidFill>
                <a:latin typeface="Calibri"/>
                <a:ea typeface="Calibri"/>
                <a:cs typeface="Calibri"/>
                <a:sym typeface="Calibri"/>
              </a:rPr>
              <a:t>WORKED EXAMPLE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" name="Google Shape;345;p13"/>
          <p:cNvSpPr/>
          <p:nvPr/>
        </p:nvSpPr>
        <p:spPr>
          <a:xfrm>
            <a:off x="7772400" y="2011680"/>
            <a:ext cx="3593592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Cambria"/>
              <a:buNone/>
            </a:pPr>
            <a:r>
              <a:rPr b="1" i="0" lang="en-US" sz="19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Net Drawing Power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" name="Google Shape;346;p13"/>
          <p:cNvSpPr/>
          <p:nvPr/>
        </p:nvSpPr>
        <p:spPr>
          <a:xfrm>
            <a:off x="7772400" y="2377440"/>
            <a:ext cx="3566160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>
                <a:srgbClr val="CADCFC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CADCFC"/>
                </a:solidFill>
                <a:latin typeface="Calibri"/>
                <a:ea typeface="Calibri"/>
                <a:cs typeface="Calibri"/>
                <a:sym typeface="Calibri"/>
              </a:rPr>
              <a:t>Stock 200 + Debtors 100 − Creditors 200 = 100 → × 75% = Gross DP 75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47" name="Google Shape;347;p13"/>
          <p:cNvCxnSpPr/>
          <p:nvPr/>
        </p:nvCxnSpPr>
        <p:spPr>
          <a:xfrm>
            <a:off x="7772400" y="3264408"/>
            <a:ext cx="3566160" cy="0"/>
          </a:xfrm>
          <a:prstGeom prst="straightConnector1">
            <a:avLst/>
          </a:prstGeom>
          <a:noFill/>
          <a:ln cap="flat" cmpd="sng" w="12700">
            <a:solidFill>
              <a:srgbClr val="3B459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48" name="Google Shape;348;p13"/>
          <p:cNvSpPr/>
          <p:nvPr/>
        </p:nvSpPr>
        <p:spPr>
          <a:xfrm>
            <a:off x="7772400" y="3447288"/>
            <a:ext cx="356616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93B"/>
              </a:buClr>
              <a:buSzPts val="3000"/>
              <a:buFont typeface="Cambria"/>
              <a:buNone/>
            </a:pPr>
            <a:r>
              <a:rPr b="1" i="0" lang="en-US" sz="3000" u="none" cap="none" strike="noStrike">
                <a:solidFill>
                  <a:srgbClr val="E8A93B"/>
                </a:solidFill>
                <a:latin typeface="Cambria"/>
                <a:ea typeface="Cambria"/>
                <a:cs typeface="Cambria"/>
                <a:sym typeface="Cambria"/>
              </a:rPr>
              <a:t>₹50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9" name="Google Shape;349;p13"/>
          <p:cNvSpPr/>
          <p:nvPr/>
        </p:nvSpPr>
        <p:spPr>
          <a:xfrm>
            <a:off x="7772400" y="3995928"/>
            <a:ext cx="356616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AA6D6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9AA6D6"/>
                </a:solidFill>
                <a:latin typeface="Calibri"/>
                <a:ea typeface="Calibri"/>
                <a:cs typeface="Calibri"/>
                <a:sym typeface="Calibri"/>
              </a:rPr>
              <a:t>Actual DP after deducting ₹25 utilised on other facilities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0" name="Google Shape;350;p13"/>
          <p:cNvSpPr/>
          <p:nvPr/>
        </p:nvSpPr>
        <p:spPr>
          <a:xfrm>
            <a:off x="7772400" y="4590288"/>
            <a:ext cx="35661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8891C4"/>
              </a:buClr>
              <a:buSzPts val="980"/>
              <a:buFont typeface="Calibri"/>
              <a:buNone/>
            </a:pPr>
            <a:r>
              <a:rPr b="0" i="1" lang="en-US" sz="980" u="none" cap="none" strike="noStrike">
                <a:solidFill>
                  <a:srgbClr val="8891C4"/>
                </a:solidFill>
                <a:latin typeface="Calibri"/>
                <a:ea typeface="Calibri"/>
                <a:cs typeface="Calibri"/>
                <a:sym typeface="Calibri"/>
              </a:rPr>
              <a:t>Common error: netting other facilities before applying margin gives a wrong ₹56.25 instead of ₹50.</a:t>
            </a:r>
            <a:endParaRPr b="0" i="0" sz="9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1" name="Google Shape;351;p13"/>
          <p:cNvSpPr/>
          <p:nvPr/>
        </p:nvSpPr>
        <p:spPr>
          <a:xfrm>
            <a:off x="502920" y="6547104"/>
            <a:ext cx="73152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AA0B5"/>
              </a:buClr>
              <a:buSzPts val="950"/>
              <a:buFont typeface="Calibri"/>
              <a:buNone/>
            </a:pPr>
            <a:r>
              <a:rPr b="0" i="0" lang="en-US" sz="950" u="none" cap="none" strike="noStrike">
                <a:solidFill>
                  <a:srgbClr val="9AA0B5"/>
                </a:solidFill>
                <a:latin typeface="Calibri"/>
                <a:ea typeface="Calibri"/>
                <a:cs typeface="Calibri"/>
                <a:sym typeface="Calibri"/>
              </a:rPr>
              <a:t>TFFT — True Friends Financial Technologies  |  tffti.com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F6FB"/>
        </a:solidFill>
      </p:bgPr>
    </p:bg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14"/>
          <p:cNvSpPr/>
          <p:nvPr/>
        </p:nvSpPr>
        <p:spPr>
          <a:xfrm>
            <a:off x="502920" y="457200"/>
            <a:ext cx="749808" cy="749808"/>
          </a:xfrm>
          <a:prstGeom prst="ellipse">
            <a:avLst/>
          </a:prstGeom>
          <a:solidFill>
            <a:srgbClr val="1E276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sessions/focused-funny-hamilton/mnt/outputs/pptx_build/icons/calculator.png" id="358" name="Google Shape;358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7878" y="622158"/>
            <a:ext cx="419892" cy="419892"/>
          </a:xfrm>
          <a:prstGeom prst="rect">
            <a:avLst/>
          </a:prstGeom>
          <a:noFill/>
          <a:ln>
            <a:noFill/>
          </a:ln>
        </p:spPr>
      </p:pic>
      <p:sp>
        <p:nvSpPr>
          <p:cNvPr id="359" name="Google Shape;359;p14"/>
          <p:cNvSpPr/>
          <p:nvPr/>
        </p:nvSpPr>
        <p:spPr>
          <a:xfrm>
            <a:off x="1417320" y="438912"/>
            <a:ext cx="841248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93B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E8A93B"/>
                </a:solidFill>
                <a:latin typeface="Calibri"/>
                <a:ea typeface="Calibri"/>
                <a:cs typeface="Calibri"/>
                <a:sym typeface="Calibri"/>
              </a:rPr>
              <a:t>PART TWO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0" name="Google Shape;360;p14"/>
          <p:cNvSpPr/>
          <p:nvPr/>
        </p:nvSpPr>
        <p:spPr>
          <a:xfrm>
            <a:off x="1371600" y="676656"/>
            <a:ext cx="1005840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2700"/>
              <a:buFont typeface="Cambria"/>
              <a:buNone/>
            </a:pPr>
            <a:r>
              <a:rPr b="1" i="0" lang="en-US" sz="2700" u="none" cap="none" strike="noStrike">
                <a:solidFill>
                  <a:srgbClr val="1E2761"/>
                </a:solidFill>
                <a:latin typeface="Cambria"/>
                <a:ea typeface="Cambria"/>
                <a:cs typeface="Cambria"/>
                <a:sym typeface="Cambria"/>
              </a:rPr>
              <a:t>DSCR in Practice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1" name="Google Shape;361;p14"/>
          <p:cNvSpPr/>
          <p:nvPr/>
        </p:nvSpPr>
        <p:spPr>
          <a:xfrm>
            <a:off x="11109960" y="320040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E4E8F5"/>
              </a:buClr>
              <a:buSzPts val="4600"/>
              <a:buFont typeface="Cambria"/>
              <a:buNone/>
            </a:pPr>
            <a:r>
              <a:rPr b="1" i="0" lang="en-US" sz="4600" u="none" cap="none" strike="noStrike">
                <a:solidFill>
                  <a:srgbClr val="E4E8F5"/>
                </a:solidFill>
                <a:latin typeface="Cambria"/>
                <a:ea typeface="Cambria"/>
                <a:cs typeface="Cambria"/>
                <a:sym typeface="Cambria"/>
              </a:rPr>
              <a:t>2</a:t>
            </a:r>
            <a:endParaRPr b="0" i="0" sz="4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2" name="Google Shape;362;p14"/>
          <p:cNvSpPr/>
          <p:nvPr/>
        </p:nvSpPr>
        <p:spPr>
          <a:xfrm>
            <a:off x="502920" y="1481328"/>
            <a:ext cx="6720840" cy="3474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1600"/>
              <a:buFont typeface="Cambria"/>
              <a:buNone/>
            </a:pPr>
            <a:r>
              <a:rPr b="1" i="0" lang="en-US" sz="1600" u="none" cap="none" strike="noStrike">
                <a:solidFill>
                  <a:srgbClr val="1E2761"/>
                </a:solidFill>
                <a:latin typeface="Cambria"/>
                <a:ea typeface="Cambria"/>
                <a:cs typeface="Cambria"/>
                <a:sym typeface="Cambria"/>
              </a:rPr>
              <a:t>Reading, Fixing &amp; Adjusting the Ratio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3" name="Google Shape;363;p14"/>
          <p:cNvSpPr/>
          <p:nvPr/>
        </p:nvSpPr>
        <p:spPr>
          <a:xfrm>
            <a:off x="502920" y="1947672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4" name="Google Shape;364;p14"/>
          <p:cNvSpPr/>
          <p:nvPr/>
        </p:nvSpPr>
        <p:spPr>
          <a:xfrm>
            <a:off x="704088" y="1837944"/>
            <a:ext cx="6519672" cy="5120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Banks assess the AVERAGE DSCR over the full loan tenure, not one year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5" name="Google Shape;365;p14"/>
          <p:cNvSpPr/>
          <p:nvPr/>
        </p:nvSpPr>
        <p:spPr>
          <a:xfrm>
            <a:off x="502920" y="2459736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6" name="Google Shape;366;p14"/>
          <p:cNvSpPr/>
          <p:nvPr/>
        </p:nvSpPr>
        <p:spPr>
          <a:xfrm>
            <a:off x="704088" y="2350008"/>
            <a:ext cx="6519672" cy="5120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Legitimate related-party salary or interest can be added back to the numerator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7" name="Google Shape;367;p14"/>
          <p:cNvSpPr/>
          <p:nvPr/>
        </p:nvSpPr>
        <p:spPr>
          <a:xfrm>
            <a:off x="502920" y="2971800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8" name="Google Shape;368;p14"/>
          <p:cNvSpPr/>
          <p:nvPr/>
        </p:nvSpPr>
        <p:spPr>
          <a:xfrm>
            <a:off x="704088" y="2862072"/>
            <a:ext cx="6519672" cy="5120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Extend tenure to reduce the principal instalment due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9" name="Google Shape;369;p14"/>
          <p:cNvSpPr/>
          <p:nvPr/>
        </p:nvSpPr>
        <p:spPr>
          <a:xfrm>
            <a:off x="502920" y="3483864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0" name="Google Shape;370;p14"/>
          <p:cNvSpPr/>
          <p:nvPr/>
        </p:nvSpPr>
        <p:spPr>
          <a:xfrm>
            <a:off x="704088" y="3374136"/>
            <a:ext cx="6519672" cy="5120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Reduce interest cost, or infuse additional promoter capital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1" name="Google Shape;371;p14"/>
          <p:cNvSpPr/>
          <p:nvPr/>
        </p:nvSpPr>
        <p:spPr>
          <a:xfrm>
            <a:off x="502920" y="3995928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2" name="Google Shape;372;p14"/>
          <p:cNvSpPr/>
          <p:nvPr/>
        </p:nvSpPr>
        <p:spPr>
          <a:xfrm>
            <a:off x="704088" y="3886200"/>
            <a:ext cx="6519672" cy="5120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Exclude non-operating one-off income from PAT before computing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3" name="Google Shape;373;p14"/>
          <p:cNvSpPr/>
          <p:nvPr/>
        </p:nvSpPr>
        <p:spPr>
          <a:xfrm>
            <a:off x="7452360" y="1481328"/>
            <a:ext cx="4233672" cy="5029200"/>
          </a:xfrm>
          <a:prstGeom prst="roundRect">
            <a:avLst>
              <a:gd fmla="val 2160" name="adj"/>
            </a:avLst>
          </a:prstGeom>
          <a:solidFill>
            <a:srgbClr val="1E2761"/>
          </a:solidFill>
          <a:ln>
            <a:noFill/>
          </a:ln>
          <a:effectLst>
            <a:outerShdw blurRad="101600" rotWithShape="0" algn="bl" dir="5400000" dist="38100">
              <a:srgbClr val="1B1F3B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4" name="Google Shape;374;p14"/>
          <p:cNvSpPr/>
          <p:nvPr/>
        </p:nvSpPr>
        <p:spPr>
          <a:xfrm>
            <a:off x="7772400" y="1737360"/>
            <a:ext cx="3593592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93B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E8A93B"/>
                </a:solidFill>
                <a:latin typeface="Calibri"/>
                <a:ea typeface="Calibri"/>
                <a:cs typeface="Calibri"/>
                <a:sym typeface="Calibri"/>
              </a:rPr>
              <a:t>BENCHMARK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5" name="Google Shape;375;p14"/>
          <p:cNvSpPr/>
          <p:nvPr/>
        </p:nvSpPr>
        <p:spPr>
          <a:xfrm>
            <a:off x="7772400" y="2011680"/>
            <a:ext cx="3593592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Cambria"/>
              <a:buNone/>
            </a:pPr>
            <a:r>
              <a:rPr b="1" i="0" lang="en-US" sz="19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DSCR = 1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6" name="Google Shape;376;p14"/>
          <p:cNvSpPr/>
          <p:nvPr/>
        </p:nvSpPr>
        <p:spPr>
          <a:xfrm>
            <a:off x="7772400" y="2395728"/>
            <a:ext cx="356616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93B"/>
              </a:buClr>
              <a:buSzPts val="2200"/>
              <a:buFont typeface="Cambria"/>
              <a:buNone/>
            </a:pPr>
            <a:r>
              <a:rPr b="1" i="0" lang="en-US" sz="2200" u="none" cap="none" strike="noStrike">
                <a:solidFill>
                  <a:srgbClr val="E8A93B"/>
                </a:solidFill>
                <a:latin typeface="Cambria"/>
                <a:ea typeface="Cambria"/>
                <a:cs typeface="Cambria"/>
                <a:sym typeface="Cambria"/>
              </a:rPr>
              <a:t>ZERO CUSHION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7" name="Google Shape;377;p14"/>
          <p:cNvSpPr/>
          <p:nvPr/>
        </p:nvSpPr>
        <p:spPr>
          <a:xfrm>
            <a:off x="7772400" y="2944368"/>
            <a:ext cx="356616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AA6D6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9AA6D6"/>
                </a:solidFill>
                <a:latin typeface="Calibri"/>
                <a:ea typeface="Calibri"/>
                <a:cs typeface="Calibri"/>
                <a:sym typeface="Calibri"/>
              </a:rPr>
              <a:t>Below 1 means operating cash can't cover interest plus principal.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78" name="Google Shape;378;p14"/>
          <p:cNvCxnSpPr/>
          <p:nvPr/>
        </p:nvCxnSpPr>
        <p:spPr>
          <a:xfrm>
            <a:off x="7772400" y="3584448"/>
            <a:ext cx="3566160" cy="0"/>
          </a:xfrm>
          <a:prstGeom prst="straightConnector1">
            <a:avLst/>
          </a:prstGeom>
          <a:noFill/>
          <a:ln cap="flat" cmpd="sng" w="12700">
            <a:solidFill>
              <a:srgbClr val="3B459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79" name="Google Shape;379;p14"/>
          <p:cNvSpPr/>
          <p:nvPr/>
        </p:nvSpPr>
        <p:spPr>
          <a:xfrm>
            <a:off x="7772400" y="3767328"/>
            <a:ext cx="35661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8891C4"/>
              </a:buClr>
              <a:buSzPts val="980"/>
              <a:buFont typeface="Calibri"/>
              <a:buNone/>
            </a:pPr>
            <a:r>
              <a:rPr b="0" i="1" lang="en-US" sz="980" u="none" cap="none" strike="noStrike">
                <a:solidFill>
                  <a:srgbClr val="8891C4"/>
                </a:solidFill>
                <a:latin typeface="Calibri"/>
                <a:ea typeface="Calibri"/>
                <a:cs typeface="Calibri"/>
                <a:sym typeface="Calibri"/>
              </a:rPr>
              <a:t>Packing-credit margin floor: ~10% even on a low gross-profit order; the base is COGS, not sale value.</a:t>
            </a:r>
            <a:endParaRPr b="0" i="0" sz="9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0" name="Google Shape;380;p14"/>
          <p:cNvSpPr/>
          <p:nvPr/>
        </p:nvSpPr>
        <p:spPr>
          <a:xfrm>
            <a:off x="502920" y="6547104"/>
            <a:ext cx="73152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AA0B5"/>
              </a:buClr>
              <a:buSzPts val="950"/>
              <a:buFont typeface="Calibri"/>
              <a:buNone/>
            </a:pPr>
            <a:r>
              <a:rPr b="0" i="0" lang="en-US" sz="950" u="none" cap="none" strike="noStrike">
                <a:solidFill>
                  <a:srgbClr val="9AA0B5"/>
                </a:solidFill>
                <a:latin typeface="Calibri"/>
                <a:ea typeface="Calibri"/>
                <a:cs typeface="Calibri"/>
                <a:sym typeface="Calibri"/>
              </a:rPr>
              <a:t>TFFT — True Friends Financial Technologies  |  tffti.com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F6FB"/>
        </a:solidFill>
      </p:bgPr>
    </p:bg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15"/>
          <p:cNvSpPr/>
          <p:nvPr/>
        </p:nvSpPr>
        <p:spPr>
          <a:xfrm>
            <a:off x="502920" y="457200"/>
            <a:ext cx="749808" cy="749808"/>
          </a:xfrm>
          <a:prstGeom prst="ellipse">
            <a:avLst/>
          </a:prstGeom>
          <a:solidFill>
            <a:srgbClr val="1E276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sessions/focused-funny-hamilton/mnt/outputs/pptx_build/icons/chart.png" id="387" name="Google Shape;387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7878" y="622158"/>
            <a:ext cx="419892" cy="419892"/>
          </a:xfrm>
          <a:prstGeom prst="rect">
            <a:avLst/>
          </a:prstGeom>
          <a:noFill/>
          <a:ln>
            <a:noFill/>
          </a:ln>
        </p:spPr>
      </p:pic>
      <p:sp>
        <p:nvSpPr>
          <p:cNvPr id="388" name="Google Shape;388;p15"/>
          <p:cNvSpPr/>
          <p:nvPr/>
        </p:nvSpPr>
        <p:spPr>
          <a:xfrm>
            <a:off x="1417320" y="438912"/>
            <a:ext cx="841248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93B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E8A93B"/>
                </a:solidFill>
                <a:latin typeface="Calibri"/>
                <a:ea typeface="Calibri"/>
                <a:cs typeface="Calibri"/>
                <a:sym typeface="Calibri"/>
              </a:rPr>
              <a:t>PART THREE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9" name="Google Shape;389;p15"/>
          <p:cNvSpPr/>
          <p:nvPr/>
        </p:nvSpPr>
        <p:spPr>
          <a:xfrm>
            <a:off x="1371600" y="676656"/>
            <a:ext cx="1005840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2700"/>
              <a:buFont typeface="Cambria"/>
              <a:buNone/>
            </a:pPr>
            <a:r>
              <a:rPr b="1" i="0" lang="en-US" sz="2700" u="none" cap="none" strike="noStrike">
                <a:solidFill>
                  <a:srgbClr val="1E2761"/>
                </a:solidFill>
                <a:latin typeface="Cambria"/>
                <a:ea typeface="Cambria"/>
                <a:cs typeface="Cambria"/>
                <a:sym typeface="Cambria"/>
              </a:rPr>
              <a:t>CMA Data &amp; Ratio Analysis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0" name="Google Shape;390;p15"/>
          <p:cNvSpPr/>
          <p:nvPr/>
        </p:nvSpPr>
        <p:spPr>
          <a:xfrm>
            <a:off x="11109960" y="320040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E4E8F5"/>
              </a:buClr>
              <a:buSzPts val="4600"/>
              <a:buFont typeface="Cambria"/>
              <a:buNone/>
            </a:pPr>
            <a:r>
              <a:rPr b="1" i="0" lang="en-US" sz="4600" u="none" cap="none" strike="noStrike">
                <a:solidFill>
                  <a:srgbClr val="E4E8F5"/>
                </a:solidFill>
                <a:latin typeface="Cambria"/>
                <a:ea typeface="Cambria"/>
                <a:cs typeface="Cambria"/>
                <a:sym typeface="Cambria"/>
              </a:rPr>
              <a:t>3</a:t>
            </a:r>
            <a:endParaRPr b="0" i="0" sz="4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1" name="Google Shape;391;p15"/>
          <p:cNvSpPr/>
          <p:nvPr/>
        </p:nvSpPr>
        <p:spPr>
          <a:xfrm>
            <a:off x="502920" y="1600200"/>
            <a:ext cx="3611880" cy="1874520"/>
          </a:xfrm>
          <a:prstGeom prst="roundRect">
            <a:avLst>
              <a:gd fmla="val 4390" name="adj"/>
            </a:avLst>
          </a:prstGeom>
          <a:solidFill>
            <a:srgbClr val="FFFFFF"/>
          </a:solidFill>
          <a:ln>
            <a:noFill/>
          </a:ln>
          <a:effectLst>
            <a:outerShdw blurRad="101600" rotWithShape="0" algn="bl" dir="5400000" dist="38100">
              <a:srgbClr val="1B1F3B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2" name="Google Shape;392;p15"/>
          <p:cNvSpPr/>
          <p:nvPr/>
        </p:nvSpPr>
        <p:spPr>
          <a:xfrm>
            <a:off x="731520" y="1764792"/>
            <a:ext cx="315468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2600"/>
              <a:buFont typeface="Cambria"/>
              <a:buNone/>
            </a:pPr>
            <a:r>
              <a:rPr b="1" i="0" lang="en-US" sz="2600" u="none" cap="none" strike="noStrike">
                <a:solidFill>
                  <a:srgbClr val="1E2761"/>
                </a:solidFill>
                <a:latin typeface="Cambria"/>
                <a:ea typeface="Cambria"/>
                <a:cs typeface="Cambria"/>
                <a:sym typeface="Cambria"/>
              </a:rPr>
              <a:t>≥ 1.33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3" name="Google Shape;393;p15"/>
          <p:cNvSpPr/>
          <p:nvPr/>
        </p:nvSpPr>
        <p:spPr>
          <a:xfrm>
            <a:off x="731520" y="2350008"/>
            <a:ext cx="3154680" cy="32918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B9862A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B9862A"/>
                </a:solidFill>
                <a:latin typeface="Calibri"/>
                <a:ea typeface="Calibri"/>
                <a:cs typeface="Calibri"/>
                <a:sym typeface="Calibri"/>
              </a:rPr>
              <a:t>Current Ratio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4" name="Google Shape;394;p15"/>
          <p:cNvSpPr/>
          <p:nvPr/>
        </p:nvSpPr>
        <p:spPr>
          <a:xfrm>
            <a:off x="731520" y="2679192"/>
            <a:ext cx="3154680" cy="73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Current Assets ÷ Current Liabilities — core liquidity benchmark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5" name="Google Shape;395;p15"/>
          <p:cNvSpPr/>
          <p:nvPr/>
        </p:nvSpPr>
        <p:spPr>
          <a:xfrm>
            <a:off x="4343400" y="1600200"/>
            <a:ext cx="3611880" cy="1874520"/>
          </a:xfrm>
          <a:prstGeom prst="roundRect">
            <a:avLst>
              <a:gd fmla="val 4390" name="adj"/>
            </a:avLst>
          </a:prstGeom>
          <a:solidFill>
            <a:srgbClr val="FFFFFF"/>
          </a:solidFill>
          <a:ln>
            <a:noFill/>
          </a:ln>
          <a:effectLst>
            <a:outerShdw blurRad="101600" rotWithShape="0" algn="bl" dir="5400000" dist="38100">
              <a:srgbClr val="1B1F3B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6" name="Google Shape;396;p15"/>
          <p:cNvSpPr/>
          <p:nvPr/>
        </p:nvSpPr>
        <p:spPr>
          <a:xfrm>
            <a:off x="4572000" y="1764792"/>
            <a:ext cx="315468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2600"/>
              <a:buFont typeface="Cambria"/>
              <a:buNone/>
            </a:pPr>
            <a:r>
              <a:rPr b="1" i="0" lang="en-US" sz="2600" u="none" cap="none" strike="noStrike">
                <a:solidFill>
                  <a:srgbClr val="1E2761"/>
                </a:solidFill>
                <a:latin typeface="Cambria"/>
                <a:ea typeface="Cambria"/>
                <a:cs typeface="Cambria"/>
                <a:sym typeface="Cambria"/>
              </a:rPr>
              <a:t>≤ 3×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7" name="Google Shape;397;p15"/>
          <p:cNvSpPr/>
          <p:nvPr/>
        </p:nvSpPr>
        <p:spPr>
          <a:xfrm>
            <a:off x="4572000" y="2350008"/>
            <a:ext cx="3154680" cy="32918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B9862A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B9862A"/>
                </a:solidFill>
                <a:latin typeface="Calibri"/>
                <a:ea typeface="Calibri"/>
                <a:cs typeface="Calibri"/>
                <a:sym typeface="Calibri"/>
              </a:rPr>
              <a:t>Gearing / DER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8" name="Google Shape;398;p15"/>
          <p:cNvSpPr/>
          <p:nvPr/>
        </p:nvSpPr>
        <p:spPr>
          <a:xfrm>
            <a:off x="4572000" y="2679192"/>
            <a:ext cx="3154680" cy="73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Total Debt ÷ Net Worth — leverage &amp; capital adequacy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9" name="Google Shape;399;p15"/>
          <p:cNvSpPr/>
          <p:nvPr/>
        </p:nvSpPr>
        <p:spPr>
          <a:xfrm>
            <a:off x="8183880" y="1600200"/>
            <a:ext cx="3611880" cy="1874520"/>
          </a:xfrm>
          <a:prstGeom prst="roundRect">
            <a:avLst>
              <a:gd fmla="val 4390" name="adj"/>
            </a:avLst>
          </a:prstGeom>
          <a:solidFill>
            <a:srgbClr val="FFFFFF"/>
          </a:solidFill>
          <a:ln>
            <a:noFill/>
          </a:ln>
          <a:effectLst>
            <a:outerShdw blurRad="101600" rotWithShape="0" algn="bl" dir="5400000" dist="38100">
              <a:srgbClr val="1B1F3B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0" name="Google Shape;400;p15"/>
          <p:cNvSpPr/>
          <p:nvPr/>
        </p:nvSpPr>
        <p:spPr>
          <a:xfrm>
            <a:off x="8412480" y="1764792"/>
            <a:ext cx="315468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2600"/>
              <a:buFont typeface="Cambria"/>
              <a:buNone/>
            </a:pPr>
            <a:r>
              <a:rPr b="1" i="0" lang="en-US" sz="2600" u="none" cap="none" strike="noStrike">
                <a:solidFill>
                  <a:srgbClr val="1E2761"/>
                </a:solidFill>
                <a:latin typeface="Cambria"/>
                <a:ea typeface="Cambria"/>
                <a:cs typeface="Cambria"/>
                <a:sym typeface="Cambria"/>
              </a:rPr>
              <a:t>≥ 1.5×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1" name="Google Shape;401;p15"/>
          <p:cNvSpPr/>
          <p:nvPr/>
        </p:nvSpPr>
        <p:spPr>
          <a:xfrm>
            <a:off x="8412480" y="2350008"/>
            <a:ext cx="3154680" cy="32918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B9862A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B9862A"/>
                </a:solidFill>
                <a:latin typeface="Calibri"/>
                <a:ea typeface="Calibri"/>
                <a:cs typeface="Calibri"/>
                <a:sym typeface="Calibri"/>
              </a:rPr>
              <a:t>Interest Coverage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2" name="Google Shape;402;p15"/>
          <p:cNvSpPr/>
          <p:nvPr/>
        </p:nvSpPr>
        <p:spPr>
          <a:xfrm>
            <a:off x="8412480" y="2679192"/>
            <a:ext cx="3154680" cy="73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EBIT ÷ Interest — ability to service interest cost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3" name="Google Shape;403;p15"/>
          <p:cNvSpPr/>
          <p:nvPr/>
        </p:nvSpPr>
        <p:spPr>
          <a:xfrm>
            <a:off x="502920" y="3703320"/>
            <a:ext cx="3611880" cy="1874520"/>
          </a:xfrm>
          <a:prstGeom prst="roundRect">
            <a:avLst>
              <a:gd fmla="val 4390" name="adj"/>
            </a:avLst>
          </a:prstGeom>
          <a:solidFill>
            <a:srgbClr val="FFFFFF"/>
          </a:solidFill>
          <a:ln>
            <a:noFill/>
          </a:ln>
          <a:effectLst>
            <a:outerShdw blurRad="101600" rotWithShape="0" algn="bl" dir="5400000" dist="38100">
              <a:srgbClr val="1B1F3B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4" name="Google Shape;404;p15"/>
          <p:cNvSpPr/>
          <p:nvPr/>
        </p:nvSpPr>
        <p:spPr>
          <a:xfrm>
            <a:off x="731520" y="3867912"/>
            <a:ext cx="315468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2600"/>
              <a:buFont typeface="Cambria"/>
              <a:buNone/>
            </a:pPr>
            <a:r>
              <a:rPr b="1" i="0" lang="en-US" sz="2600" u="none" cap="none" strike="noStrike">
                <a:solidFill>
                  <a:srgbClr val="1E2761"/>
                </a:solidFill>
                <a:latin typeface="Cambria"/>
                <a:ea typeface="Cambria"/>
                <a:cs typeface="Cambria"/>
                <a:sym typeface="Cambria"/>
              </a:rPr>
              <a:t>6–8×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5" name="Google Shape;405;p15"/>
          <p:cNvSpPr/>
          <p:nvPr/>
        </p:nvSpPr>
        <p:spPr>
          <a:xfrm>
            <a:off x="731520" y="4453128"/>
            <a:ext cx="3154680" cy="32918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B9862A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B9862A"/>
                </a:solidFill>
                <a:latin typeface="Calibri"/>
                <a:ea typeface="Calibri"/>
                <a:cs typeface="Calibri"/>
                <a:sym typeface="Calibri"/>
              </a:rPr>
              <a:t>Inventory Turnover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6" name="Google Shape;406;p15"/>
          <p:cNvSpPr/>
          <p:nvPr/>
        </p:nvSpPr>
        <p:spPr>
          <a:xfrm>
            <a:off x="731520" y="4782312"/>
            <a:ext cx="3154680" cy="73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COGS ÷ Average Inventory — stock efficiency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7" name="Google Shape;407;p15"/>
          <p:cNvSpPr/>
          <p:nvPr/>
        </p:nvSpPr>
        <p:spPr>
          <a:xfrm>
            <a:off x="4343400" y="3703320"/>
            <a:ext cx="3611880" cy="1874520"/>
          </a:xfrm>
          <a:prstGeom prst="roundRect">
            <a:avLst>
              <a:gd fmla="val 4390" name="adj"/>
            </a:avLst>
          </a:prstGeom>
          <a:solidFill>
            <a:srgbClr val="FFFFFF"/>
          </a:solidFill>
          <a:ln>
            <a:noFill/>
          </a:ln>
          <a:effectLst>
            <a:outerShdw blurRad="101600" rotWithShape="0" algn="bl" dir="5400000" dist="38100">
              <a:srgbClr val="1B1F3B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8" name="Google Shape;408;p15"/>
          <p:cNvSpPr/>
          <p:nvPr/>
        </p:nvSpPr>
        <p:spPr>
          <a:xfrm>
            <a:off x="4572000" y="3867912"/>
            <a:ext cx="315468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2600"/>
              <a:buFont typeface="Cambria"/>
              <a:buNone/>
            </a:pPr>
            <a:r>
              <a:rPr b="1" i="0" lang="en-US" sz="2600" u="none" cap="none" strike="noStrike">
                <a:solidFill>
                  <a:srgbClr val="1E2761"/>
                </a:solidFill>
                <a:latin typeface="Cambria"/>
                <a:ea typeface="Cambria"/>
                <a:cs typeface="Cambria"/>
                <a:sym typeface="Cambria"/>
              </a:rPr>
              <a:t>PBDIT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9" name="Google Shape;409;p15"/>
          <p:cNvSpPr/>
          <p:nvPr/>
        </p:nvSpPr>
        <p:spPr>
          <a:xfrm>
            <a:off x="4572000" y="4453128"/>
            <a:ext cx="3154680" cy="32918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B9862A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B9862A"/>
                </a:solidFill>
                <a:latin typeface="Calibri"/>
                <a:ea typeface="Calibri"/>
                <a:cs typeface="Calibri"/>
                <a:sym typeface="Calibri"/>
              </a:rPr>
              <a:t>EBITDA Margin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0" name="Google Shape;410;p15"/>
          <p:cNvSpPr/>
          <p:nvPr/>
        </p:nvSpPr>
        <p:spPr>
          <a:xfrm>
            <a:off x="4572000" y="4782312"/>
            <a:ext cx="3154680" cy="73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Operating profitability before non-cash &amp; financing items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1" name="Google Shape;411;p15"/>
          <p:cNvSpPr/>
          <p:nvPr/>
        </p:nvSpPr>
        <p:spPr>
          <a:xfrm>
            <a:off x="8183880" y="3703320"/>
            <a:ext cx="3611880" cy="1874520"/>
          </a:xfrm>
          <a:prstGeom prst="roundRect">
            <a:avLst>
              <a:gd fmla="val 4390" name="adj"/>
            </a:avLst>
          </a:prstGeom>
          <a:solidFill>
            <a:srgbClr val="FFFFFF"/>
          </a:solidFill>
          <a:ln>
            <a:noFill/>
          </a:ln>
          <a:effectLst>
            <a:outerShdw blurRad="101600" rotWithShape="0" algn="bl" dir="5400000" dist="38100">
              <a:srgbClr val="1B1F3B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2" name="Google Shape;412;p15"/>
          <p:cNvSpPr/>
          <p:nvPr/>
        </p:nvSpPr>
        <p:spPr>
          <a:xfrm>
            <a:off x="8412480" y="3867912"/>
            <a:ext cx="315468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2600"/>
              <a:buFont typeface="Cambria"/>
              <a:buNone/>
            </a:pPr>
            <a:r>
              <a:rPr b="1" i="0" lang="en-US" sz="2600" u="none" cap="none" strike="noStrike">
                <a:solidFill>
                  <a:srgbClr val="1E2761"/>
                </a:solidFill>
                <a:latin typeface="Cambria"/>
                <a:ea typeface="Cambria"/>
                <a:cs typeface="Cambria"/>
                <a:sym typeface="Cambria"/>
              </a:rPr>
              <a:t>45–60 days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3" name="Google Shape;413;p15"/>
          <p:cNvSpPr/>
          <p:nvPr/>
        </p:nvSpPr>
        <p:spPr>
          <a:xfrm>
            <a:off x="8412480" y="4453128"/>
            <a:ext cx="3154680" cy="32918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B9862A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B9862A"/>
                </a:solidFill>
                <a:latin typeface="Calibri"/>
                <a:ea typeface="Calibri"/>
                <a:cs typeface="Calibri"/>
                <a:sym typeface="Calibri"/>
              </a:rPr>
              <a:t>Debtors Cycle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4" name="Google Shape;414;p15"/>
          <p:cNvSpPr/>
          <p:nvPr/>
        </p:nvSpPr>
        <p:spPr>
          <a:xfrm>
            <a:off x="8412480" y="4782312"/>
            <a:ext cx="3154680" cy="73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Receivables ÷ Sales × 365 — collection efficiency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5" name="Google Shape;415;p15"/>
          <p:cNvSpPr/>
          <p:nvPr/>
        </p:nvSpPr>
        <p:spPr>
          <a:xfrm>
            <a:off x="502920" y="5806440"/>
            <a:ext cx="1115568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00"/>
              <a:buFont typeface="Calibri"/>
              <a:buNone/>
            </a:pPr>
            <a:r>
              <a:rPr b="0" i="1" lang="en-US" sz="110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Benchmarks vary by industry, facility structure, and bank policy — CMA analysis interprets the trend, not just a single snapshot.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6" name="Google Shape;416;p15"/>
          <p:cNvSpPr/>
          <p:nvPr/>
        </p:nvSpPr>
        <p:spPr>
          <a:xfrm>
            <a:off x="502920" y="6547104"/>
            <a:ext cx="73152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AA0B5"/>
              </a:buClr>
              <a:buSzPts val="950"/>
              <a:buFont typeface="Calibri"/>
              <a:buNone/>
            </a:pPr>
            <a:r>
              <a:rPr b="0" i="0" lang="en-US" sz="950" u="none" cap="none" strike="noStrike">
                <a:solidFill>
                  <a:srgbClr val="9AA0B5"/>
                </a:solidFill>
                <a:latin typeface="Calibri"/>
                <a:ea typeface="Calibri"/>
                <a:cs typeface="Calibri"/>
                <a:sym typeface="Calibri"/>
              </a:rPr>
              <a:t>TFFT — True Friends Financial Technologies  |  tffti.com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F6FB"/>
        </a:solidFill>
      </p:bgPr>
    </p:bg>
    <p:spTree>
      <p:nvGrpSpPr>
        <p:cNvPr id="42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16"/>
          <p:cNvSpPr/>
          <p:nvPr/>
        </p:nvSpPr>
        <p:spPr>
          <a:xfrm>
            <a:off x="502920" y="457200"/>
            <a:ext cx="749808" cy="749808"/>
          </a:xfrm>
          <a:prstGeom prst="ellipse">
            <a:avLst/>
          </a:prstGeom>
          <a:solidFill>
            <a:srgbClr val="1E276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sessions/focused-funny-hamilton/mnt/outputs/pptx_build/icons/chart.png" id="423" name="Google Shape;423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7878" y="622158"/>
            <a:ext cx="419892" cy="419892"/>
          </a:xfrm>
          <a:prstGeom prst="rect">
            <a:avLst/>
          </a:prstGeom>
          <a:noFill/>
          <a:ln>
            <a:noFill/>
          </a:ln>
        </p:spPr>
      </p:pic>
      <p:sp>
        <p:nvSpPr>
          <p:cNvPr id="424" name="Google Shape;424;p16"/>
          <p:cNvSpPr/>
          <p:nvPr/>
        </p:nvSpPr>
        <p:spPr>
          <a:xfrm>
            <a:off x="1417320" y="438912"/>
            <a:ext cx="841248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93B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E8A93B"/>
                </a:solidFill>
                <a:latin typeface="Calibri"/>
                <a:ea typeface="Calibri"/>
                <a:cs typeface="Calibri"/>
                <a:sym typeface="Calibri"/>
              </a:rPr>
              <a:t>PART THREE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5" name="Google Shape;425;p16"/>
          <p:cNvSpPr/>
          <p:nvPr/>
        </p:nvSpPr>
        <p:spPr>
          <a:xfrm>
            <a:off x="1371600" y="676656"/>
            <a:ext cx="1005840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2700"/>
              <a:buFont typeface="Cambria"/>
              <a:buNone/>
            </a:pPr>
            <a:r>
              <a:rPr b="1" i="0" lang="en-US" sz="2700" u="none" cap="none" strike="noStrike">
                <a:solidFill>
                  <a:srgbClr val="1E2761"/>
                </a:solidFill>
                <a:latin typeface="Cambria"/>
                <a:ea typeface="Cambria"/>
                <a:cs typeface="Cambria"/>
                <a:sym typeface="Cambria"/>
              </a:rPr>
              <a:t>Reading a Balance Sheet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6" name="Google Shape;426;p16"/>
          <p:cNvSpPr/>
          <p:nvPr/>
        </p:nvSpPr>
        <p:spPr>
          <a:xfrm>
            <a:off x="11109960" y="320040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E4E8F5"/>
              </a:buClr>
              <a:buSzPts val="4600"/>
              <a:buFont typeface="Cambria"/>
              <a:buNone/>
            </a:pPr>
            <a:r>
              <a:rPr b="1" i="0" lang="en-US" sz="4600" u="none" cap="none" strike="noStrike">
                <a:solidFill>
                  <a:srgbClr val="E4E8F5"/>
                </a:solidFill>
                <a:latin typeface="Cambria"/>
                <a:ea typeface="Cambria"/>
                <a:cs typeface="Cambria"/>
                <a:sym typeface="Cambria"/>
              </a:rPr>
              <a:t>3</a:t>
            </a:r>
            <a:endParaRPr b="0" i="0" sz="4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7" name="Google Shape;427;p16"/>
          <p:cNvSpPr/>
          <p:nvPr/>
        </p:nvSpPr>
        <p:spPr>
          <a:xfrm>
            <a:off x="502920" y="1481328"/>
            <a:ext cx="6720840" cy="3474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1600"/>
              <a:buFont typeface="Cambria"/>
              <a:buNone/>
            </a:pPr>
            <a:r>
              <a:rPr b="1" i="0" lang="en-US" sz="1600" u="none" cap="none" strike="noStrike">
                <a:solidFill>
                  <a:srgbClr val="1E2761"/>
                </a:solidFill>
                <a:latin typeface="Cambria"/>
                <a:ea typeface="Cambria"/>
                <a:cs typeface="Cambria"/>
                <a:sym typeface="Cambria"/>
              </a:rPr>
              <a:t>Match Fund Tenor to Asset Use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8" name="Google Shape;428;p16"/>
          <p:cNvSpPr/>
          <p:nvPr/>
        </p:nvSpPr>
        <p:spPr>
          <a:xfrm>
            <a:off x="502920" y="1947672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9" name="Google Shape;429;p16"/>
          <p:cNvSpPr/>
          <p:nvPr/>
        </p:nvSpPr>
        <p:spPr>
          <a:xfrm>
            <a:off x="704088" y="1837944"/>
            <a:ext cx="6519672" cy="5303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Golden rule: never fund long-term assets with short-term sources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0" name="Google Shape;430;p16"/>
          <p:cNvSpPr/>
          <p:nvPr/>
        </p:nvSpPr>
        <p:spPr>
          <a:xfrm>
            <a:off x="502920" y="2478024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1" name="Google Shape;431;p16"/>
          <p:cNvSpPr/>
          <p:nvPr/>
        </p:nvSpPr>
        <p:spPr>
          <a:xfrm>
            <a:off x="704088" y="2368296"/>
            <a:ext cx="6519672" cy="5303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A balance sheet reflects a position on ONE date, not a trend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2" name="Google Shape;432;p16"/>
          <p:cNvSpPr/>
          <p:nvPr/>
        </p:nvSpPr>
        <p:spPr>
          <a:xfrm>
            <a:off x="502920" y="3008376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3" name="Google Shape;433;p16"/>
          <p:cNvSpPr/>
          <p:nvPr/>
        </p:nvSpPr>
        <p:spPr>
          <a:xfrm>
            <a:off x="704088" y="2898648"/>
            <a:ext cx="6519672" cy="5303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Sticky debtors (over 180 days) reclassify to non-current assets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4" name="Google Shape;434;p16"/>
          <p:cNvSpPr/>
          <p:nvPr/>
        </p:nvSpPr>
        <p:spPr>
          <a:xfrm>
            <a:off x="502920" y="3538728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5" name="Google Shape;435;p16"/>
          <p:cNvSpPr/>
          <p:nvPr/>
        </p:nvSpPr>
        <p:spPr>
          <a:xfrm>
            <a:off x="704088" y="3429000"/>
            <a:ext cx="6519672" cy="5303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Current liabilities financing non-current assets = mismanagement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6" name="Google Shape;436;p16"/>
          <p:cNvSpPr/>
          <p:nvPr/>
        </p:nvSpPr>
        <p:spPr>
          <a:xfrm>
            <a:off x="7452360" y="1481328"/>
            <a:ext cx="4233672" cy="5029200"/>
          </a:xfrm>
          <a:prstGeom prst="roundRect">
            <a:avLst>
              <a:gd fmla="val 2160" name="adj"/>
            </a:avLst>
          </a:prstGeom>
          <a:solidFill>
            <a:srgbClr val="1E2761"/>
          </a:solidFill>
          <a:ln>
            <a:noFill/>
          </a:ln>
          <a:effectLst>
            <a:outerShdw blurRad="101600" rotWithShape="0" algn="bl" dir="5400000" dist="38100">
              <a:srgbClr val="1B1F3B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7" name="Google Shape;437;p16"/>
          <p:cNvSpPr/>
          <p:nvPr/>
        </p:nvSpPr>
        <p:spPr>
          <a:xfrm>
            <a:off x="7772400" y="1737360"/>
            <a:ext cx="3593592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93B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E8A93B"/>
                </a:solidFill>
                <a:latin typeface="Calibri"/>
                <a:ea typeface="Calibri"/>
                <a:cs typeface="Calibri"/>
                <a:sym typeface="Calibri"/>
              </a:rPr>
              <a:t>FRAMEWORK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8" name="Google Shape;438;p16"/>
          <p:cNvSpPr/>
          <p:nvPr/>
        </p:nvSpPr>
        <p:spPr>
          <a:xfrm>
            <a:off x="7772400" y="2011680"/>
            <a:ext cx="3593592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Cambria"/>
              <a:buNone/>
            </a:pPr>
            <a:r>
              <a:rPr b="1" i="0" lang="en-US" sz="19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The 4-Quadrant Balance Sheet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9" name="Google Shape;439;p16"/>
          <p:cNvSpPr/>
          <p:nvPr/>
        </p:nvSpPr>
        <p:spPr>
          <a:xfrm>
            <a:off x="7772400" y="2441448"/>
            <a:ext cx="1709928" cy="1481328"/>
          </a:xfrm>
          <a:prstGeom prst="roundRect">
            <a:avLst>
              <a:gd fmla="val 3704" name="adj"/>
            </a:avLst>
          </a:prstGeom>
          <a:solidFill>
            <a:srgbClr val="2B356F"/>
          </a:solidFill>
          <a:ln cap="flat" cmpd="sng" w="12700">
            <a:solidFill>
              <a:srgbClr val="4B569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0" name="Google Shape;440;p16"/>
          <p:cNvSpPr/>
          <p:nvPr/>
        </p:nvSpPr>
        <p:spPr>
          <a:xfrm>
            <a:off x="7909560" y="2551176"/>
            <a:ext cx="146304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93B"/>
              </a:buClr>
              <a:buSzPts val="1300"/>
              <a:buFont typeface="Cambria"/>
              <a:buNone/>
            </a:pPr>
            <a:r>
              <a:rPr b="1" i="0" lang="en-US" sz="1300" u="none" cap="none" strike="noStrike">
                <a:solidFill>
                  <a:srgbClr val="E8A93B"/>
                </a:solidFill>
                <a:latin typeface="Cambria"/>
                <a:ea typeface="Cambria"/>
                <a:cs typeface="Cambria"/>
                <a:sym typeface="Cambria"/>
              </a:rPr>
              <a:t>LT Sources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1" name="Google Shape;441;p16"/>
          <p:cNvSpPr/>
          <p:nvPr/>
        </p:nvSpPr>
        <p:spPr>
          <a:xfrm>
            <a:off x="7909560" y="2944368"/>
            <a:ext cx="1463040" cy="73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Capital, LT bank finance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2" name="Google Shape;442;p16"/>
          <p:cNvSpPr/>
          <p:nvPr/>
        </p:nvSpPr>
        <p:spPr>
          <a:xfrm>
            <a:off x="9628632" y="2441448"/>
            <a:ext cx="1709928" cy="1481328"/>
          </a:xfrm>
          <a:prstGeom prst="roundRect">
            <a:avLst>
              <a:gd fmla="val 3704" name="adj"/>
            </a:avLst>
          </a:prstGeom>
          <a:solidFill>
            <a:srgbClr val="2B356F"/>
          </a:solidFill>
          <a:ln cap="flat" cmpd="sng" w="12700">
            <a:solidFill>
              <a:srgbClr val="4B569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3" name="Google Shape;443;p16"/>
          <p:cNvSpPr/>
          <p:nvPr/>
        </p:nvSpPr>
        <p:spPr>
          <a:xfrm>
            <a:off x="9765792" y="2551176"/>
            <a:ext cx="146304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93B"/>
              </a:buClr>
              <a:buSzPts val="1300"/>
              <a:buFont typeface="Cambria"/>
              <a:buNone/>
            </a:pPr>
            <a:r>
              <a:rPr b="1" i="0" lang="en-US" sz="1300" u="none" cap="none" strike="noStrike">
                <a:solidFill>
                  <a:srgbClr val="E8A93B"/>
                </a:solidFill>
                <a:latin typeface="Cambria"/>
                <a:ea typeface="Cambria"/>
                <a:cs typeface="Cambria"/>
                <a:sym typeface="Cambria"/>
              </a:rPr>
              <a:t>LT Uses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4" name="Google Shape;444;p16"/>
          <p:cNvSpPr/>
          <p:nvPr/>
        </p:nvSpPr>
        <p:spPr>
          <a:xfrm>
            <a:off x="9765792" y="2944368"/>
            <a:ext cx="1463040" cy="73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Fixed assets, sticky debtors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5" name="Google Shape;445;p16"/>
          <p:cNvSpPr/>
          <p:nvPr/>
        </p:nvSpPr>
        <p:spPr>
          <a:xfrm>
            <a:off x="7772400" y="4069080"/>
            <a:ext cx="1709928" cy="1481328"/>
          </a:xfrm>
          <a:prstGeom prst="roundRect">
            <a:avLst>
              <a:gd fmla="val 3704" name="adj"/>
            </a:avLst>
          </a:prstGeom>
          <a:solidFill>
            <a:srgbClr val="343F82"/>
          </a:solidFill>
          <a:ln cap="flat" cmpd="sng" w="12700">
            <a:solidFill>
              <a:srgbClr val="4B569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6" name="Google Shape;446;p16"/>
          <p:cNvSpPr/>
          <p:nvPr/>
        </p:nvSpPr>
        <p:spPr>
          <a:xfrm>
            <a:off x="7909560" y="4178808"/>
            <a:ext cx="146304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93B"/>
              </a:buClr>
              <a:buSzPts val="1300"/>
              <a:buFont typeface="Cambria"/>
              <a:buNone/>
            </a:pPr>
            <a:r>
              <a:rPr b="1" i="0" lang="en-US" sz="1300" u="none" cap="none" strike="noStrike">
                <a:solidFill>
                  <a:srgbClr val="E8A93B"/>
                </a:solidFill>
                <a:latin typeface="Cambria"/>
                <a:ea typeface="Cambria"/>
                <a:cs typeface="Cambria"/>
                <a:sym typeface="Cambria"/>
              </a:rPr>
              <a:t>ST Sources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7" name="Google Shape;447;p16"/>
          <p:cNvSpPr/>
          <p:nvPr/>
        </p:nvSpPr>
        <p:spPr>
          <a:xfrm>
            <a:off x="7909560" y="4572000"/>
            <a:ext cx="1463040" cy="73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Creditors, CC / OD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8" name="Google Shape;448;p16"/>
          <p:cNvSpPr/>
          <p:nvPr/>
        </p:nvSpPr>
        <p:spPr>
          <a:xfrm>
            <a:off x="9628632" y="4069080"/>
            <a:ext cx="1709928" cy="1481328"/>
          </a:xfrm>
          <a:prstGeom prst="roundRect">
            <a:avLst>
              <a:gd fmla="val 3704" name="adj"/>
            </a:avLst>
          </a:prstGeom>
          <a:solidFill>
            <a:srgbClr val="343F82"/>
          </a:solidFill>
          <a:ln cap="flat" cmpd="sng" w="12700">
            <a:solidFill>
              <a:srgbClr val="4B569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9" name="Google Shape;449;p16"/>
          <p:cNvSpPr/>
          <p:nvPr/>
        </p:nvSpPr>
        <p:spPr>
          <a:xfrm>
            <a:off x="9765792" y="4178808"/>
            <a:ext cx="146304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93B"/>
              </a:buClr>
              <a:buSzPts val="1300"/>
              <a:buFont typeface="Cambria"/>
              <a:buNone/>
            </a:pPr>
            <a:r>
              <a:rPr b="1" i="0" lang="en-US" sz="1300" u="none" cap="none" strike="noStrike">
                <a:solidFill>
                  <a:srgbClr val="E8A93B"/>
                </a:solidFill>
                <a:latin typeface="Cambria"/>
                <a:ea typeface="Cambria"/>
                <a:cs typeface="Cambria"/>
                <a:sym typeface="Cambria"/>
              </a:rPr>
              <a:t>ST Uses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0" name="Google Shape;450;p16"/>
          <p:cNvSpPr/>
          <p:nvPr/>
        </p:nvSpPr>
        <p:spPr>
          <a:xfrm>
            <a:off x="9765792" y="4572000"/>
            <a:ext cx="1463040" cy="73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Stock, debtors, cash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1" name="Google Shape;451;p16"/>
          <p:cNvSpPr/>
          <p:nvPr/>
        </p:nvSpPr>
        <p:spPr>
          <a:xfrm>
            <a:off x="502920" y="6547104"/>
            <a:ext cx="73152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AA0B5"/>
              </a:buClr>
              <a:buSzPts val="950"/>
              <a:buFont typeface="Calibri"/>
              <a:buNone/>
            </a:pPr>
            <a:r>
              <a:rPr b="0" i="0" lang="en-US" sz="950" u="none" cap="none" strike="noStrike">
                <a:solidFill>
                  <a:srgbClr val="9AA0B5"/>
                </a:solidFill>
                <a:latin typeface="Calibri"/>
                <a:ea typeface="Calibri"/>
                <a:cs typeface="Calibri"/>
                <a:sym typeface="Calibri"/>
              </a:rPr>
              <a:t>TFFT — True Friends Financial Technologies  |  tffti.com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F6FB"/>
        </a:solidFill>
      </p:bgPr>
    </p:bg>
    <p:spTree>
      <p:nvGrpSpPr>
        <p:cNvPr id="456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17"/>
          <p:cNvSpPr/>
          <p:nvPr/>
        </p:nvSpPr>
        <p:spPr>
          <a:xfrm>
            <a:off x="502920" y="457200"/>
            <a:ext cx="749808" cy="749808"/>
          </a:xfrm>
          <a:prstGeom prst="ellipse">
            <a:avLst/>
          </a:prstGeom>
          <a:solidFill>
            <a:srgbClr val="1E276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sessions/focused-funny-hamilton/mnt/outputs/pptx_build/icons/chart.png" id="458" name="Google Shape;458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7878" y="622158"/>
            <a:ext cx="419892" cy="419892"/>
          </a:xfrm>
          <a:prstGeom prst="rect">
            <a:avLst/>
          </a:prstGeom>
          <a:noFill/>
          <a:ln>
            <a:noFill/>
          </a:ln>
        </p:spPr>
      </p:pic>
      <p:sp>
        <p:nvSpPr>
          <p:cNvPr id="459" name="Google Shape;459;p17"/>
          <p:cNvSpPr/>
          <p:nvPr/>
        </p:nvSpPr>
        <p:spPr>
          <a:xfrm>
            <a:off x="1417320" y="438912"/>
            <a:ext cx="841248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93B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E8A93B"/>
                </a:solidFill>
                <a:latin typeface="Calibri"/>
                <a:ea typeface="Calibri"/>
                <a:cs typeface="Calibri"/>
                <a:sym typeface="Calibri"/>
              </a:rPr>
              <a:t>PART THREE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0" name="Google Shape;460;p17"/>
          <p:cNvSpPr/>
          <p:nvPr/>
        </p:nvSpPr>
        <p:spPr>
          <a:xfrm>
            <a:off x="1371600" y="676656"/>
            <a:ext cx="1005840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2700"/>
              <a:buFont typeface="Cambria"/>
              <a:buNone/>
            </a:pPr>
            <a:r>
              <a:rPr b="1" i="0" lang="en-US" sz="2700" u="none" cap="none" strike="noStrike">
                <a:solidFill>
                  <a:srgbClr val="1E2761"/>
                </a:solidFill>
                <a:latin typeface="Cambria"/>
                <a:ea typeface="Cambria"/>
                <a:cs typeface="Cambria"/>
                <a:sym typeface="Cambria"/>
              </a:rPr>
              <a:t>Current Ratio in Practice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1" name="Google Shape;461;p17"/>
          <p:cNvSpPr/>
          <p:nvPr/>
        </p:nvSpPr>
        <p:spPr>
          <a:xfrm>
            <a:off x="11109960" y="320040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E4E8F5"/>
              </a:buClr>
              <a:buSzPts val="4600"/>
              <a:buFont typeface="Cambria"/>
              <a:buNone/>
            </a:pPr>
            <a:r>
              <a:rPr b="1" i="0" lang="en-US" sz="4600" u="none" cap="none" strike="noStrike">
                <a:solidFill>
                  <a:srgbClr val="E4E8F5"/>
                </a:solidFill>
                <a:latin typeface="Cambria"/>
                <a:ea typeface="Cambria"/>
                <a:cs typeface="Cambria"/>
                <a:sym typeface="Cambria"/>
              </a:rPr>
              <a:t>3</a:t>
            </a:r>
            <a:endParaRPr b="0" i="0" sz="4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2" name="Google Shape;462;p17"/>
          <p:cNvSpPr/>
          <p:nvPr/>
        </p:nvSpPr>
        <p:spPr>
          <a:xfrm>
            <a:off x="502920" y="1481328"/>
            <a:ext cx="11155680" cy="3474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1600"/>
              <a:buFont typeface="Cambria"/>
              <a:buNone/>
            </a:pPr>
            <a:r>
              <a:rPr b="1" i="0" lang="en-US" sz="1600" u="none" cap="none" strike="noStrike">
                <a:solidFill>
                  <a:srgbClr val="1E2761"/>
                </a:solidFill>
                <a:latin typeface="Cambria"/>
                <a:ea typeface="Cambria"/>
                <a:cs typeface="Cambria"/>
                <a:sym typeface="Cambria"/>
              </a:rPr>
              <a:t>One Ratio, Two Real Outcomes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3" name="Google Shape;463;p17"/>
          <p:cNvSpPr/>
          <p:nvPr/>
        </p:nvSpPr>
        <p:spPr>
          <a:xfrm>
            <a:off x="502920" y="1920240"/>
            <a:ext cx="5440680" cy="2834640"/>
          </a:xfrm>
          <a:prstGeom prst="roundRect">
            <a:avLst>
              <a:gd fmla="val 2903" name="adj"/>
            </a:avLst>
          </a:prstGeom>
          <a:solidFill>
            <a:srgbClr val="FFFFFF"/>
          </a:solidFill>
          <a:ln cap="flat" cmpd="sng" w="25400">
            <a:solidFill>
              <a:srgbClr val="3E8E5A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38100">
              <a:srgbClr val="1B1F3B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4" name="Google Shape;464;p17"/>
          <p:cNvSpPr/>
          <p:nvPr/>
        </p:nvSpPr>
        <p:spPr>
          <a:xfrm>
            <a:off x="777240" y="2148840"/>
            <a:ext cx="484632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E8E5A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3E8E5A"/>
                </a:solidFill>
                <a:latin typeface="Calibri"/>
                <a:ea typeface="Calibri"/>
                <a:cs typeface="Calibri"/>
                <a:sym typeface="Calibri"/>
              </a:rPr>
              <a:t>HEALTHY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5" name="Google Shape;465;p17"/>
          <p:cNvSpPr/>
          <p:nvPr/>
        </p:nvSpPr>
        <p:spPr>
          <a:xfrm>
            <a:off x="777240" y="2468880"/>
            <a:ext cx="4846320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4400"/>
              <a:buFont typeface="Cambria"/>
              <a:buNone/>
            </a:pPr>
            <a:r>
              <a:rPr b="1" i="0" lang="en-US" sz="4400" u="none" cap="none" strike="noStrike">
                <a:solidFill>
                  <a:srgbClr val="1E2761"/>
                </a:solidFill>
                <a:latin typeface="Cambria"/>
                <a:ea typeface="Cambria"/>
                <a:cs typeface="Cambria"/>
                <a:sym typeface="Cambria"/>
              </a:rPr>
              <a:t>1.2×</a:t>
            </a:r>
            <a:endParaRPr b="0" i="0" sz="4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6" name="Google Shape;466;p17"/>
          <p:cNvSpPr/>
          <p:nvPr/>
        </p:nvSpPr>
        <p:spPr>
          <a:xfrm>
            <a:off x="777240" y="3291840"/>
            <a:ext cx="484632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CA ₹1,200 ÷ CL ₹1,000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7" name="Google Shape;467;p17"/>
          <p:cNvSpPr/>
          <p:nvPr/>
        </p:nvSpPr>
        <p:spPr>
          <a:xfrm>
            <a:off x="777240" y="3703320"/>
            <a:ext cx="484632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Adequate long-term margin funding current assets.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8" name="Google Shape;468;p17"/>
          <p:cNvSpPr/>
          <p:nvPr/>
        </p:nvSpPr>
        <p:spPr>
          <a:xfrm>
            <a:off x="6217920" y="1920240"/>
            <a:ext cx="5440680" cy="2834640"/>
          </a:xfrm>
          <a:prstGeom prst="roundRect">
            <a:avLst>
              <a:gd fmla="val 2903" name="adj"/>
            </a:avLst>
          </a:prstGeom>
          <a:solidFill>
            <a:srgbClr val="FFFFFF"/>
          </a:solidFill>
          <a:ln cap="flat" cmpd="sng" w="25400">
            <a:solidFill>
              <a:srgbClr val="B23A2E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38100">
              <a:srgbClr val="1B1F3B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9" name="Google Shape;469;p17"/>
          <p:cNvSpPr/>
          <p:nvPr/>
        </p:nvSpPr>
        <p:spPr>
          <a:xfrm>
            <a:off x="6492240" y="2148840"/>
            <a:ext cx="484632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B23A2E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B23A2E"/>
                </a:solidFill>
                <a:latin typeface="Calibri"/>
                <a:ea typeface="Calibri"/>
                <a:cs typeface="Calibri"/>
                <a:sym typeface="Calibri"/>
              </a:rPr>
              <a:t>MISMANAGED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0" name="Google Shape;470;p17"/>
          <p:cNvSpPr/>
          <p:nvPr/>
        </p:nvSpPr>
        <p:spPr>
          <a:xfrm>
            <a:off x="6492240" y="2468880"/>
            <a:ext cx="4846320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4400"/>
              <a:buFont typeface="Cambria"/>
              <a:buNone/>
            </a:pPr>
            <a:r>
              <a:rPr b="1" i="0" lang="en-US" sz="4400" u="none" cap="none" strike="noStrike">
                <a:solidFill>
                  <a:srgbClr val="1E2761"/>
                </a:solidFill>
                <a:latin typeface="Cambria"/>
                <a:ea typeface="Cambria"/>
                <a:cs typeface="Cambria"/>
                <a:sym typeface="Cambria"/>
              </a:rPr>
              <a:t>0.90×</a:t>
            </a:r>
            <a:endParaRPr b="0" i="0" sz="4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1" name="Google Shape;471;p17"/>
          <p:cNvSpPr/>
          <p:nvPr/>
        </p:nvSpPr>
        <p:spPr>
          <a:xfrm>
            <a:off x="6492240" y="3291840"/>
            <a:ext cx="484632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CA ₹900 ÷ CL ₹1,000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2" name="Google Shape;472;p17"/>
          <p:cNvSpPr/>
          <p:nvPr/>
        </p:nvSpPr>
        <p:spPr>
          <a:xfrm>
            <a:off x="6492240" y="3703320"/>
            <a:ext cx="484632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₹100 of current liabilities diverted to a fixed asset.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3" name="Google Shape;473;p17"/>
          <p:cNvSpPr/>
          <p:nvPr/>
        </p:nvSpPr>
        <p:spPr>
          <a:xfrm>
            <a:off x="502920" y="5074920"/>
            <a:ext cx="11155680" cy="1051560"/>
          </a:xfrm>
          <a:prstGeom prst="roundRect">
            <a:avLst>
              <a:gd fmla="val 7826" name="adj"/>
            </a:avLst>
          </a:prstGeom>
          <a:solidFill>
            <a:srgbClr val="1E2761"/>
          </a:solidFill>
          <a:ln>
            <a:noFill/>
          </a:ln>
          <a:effectLst>
            <a:outerShdw blurRad="101600" rotWithShape="0" algn="bl" dir="5400000" dist="38100">
              <a:srgbClr val="1B1F3B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4" name="Google Shape;474;p17"/>
          <p:cNvSpPr/>
          <p:nvPr/>
        </p:nvSpPr>
        <p:spPr>
          <a:xfrm>
            <a:off x="822960" y="5074920"/>
            <a:ext cx="10515600" cy="10515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CADCFC"/>
              </a:buClr>
              <a:buSzPts val="1300"/>
              <a:buFont typeface="Calibri"/>
              <a:buNone/>
            </a:pPr>
            <a:r>
              <a:rPr b="0" i="0" lang="en-US" sz="1300" u="none" cap="none" strike="noStrike">
                <a:solidFill>
                  <a:srgbClr val="CADCFC"/>
                </a:solidFill>
                <a:latin typeface="Calibri"/>
                <a:ea typeface="Calibri"/>
                <a:cs typeface="Calibri"/>
                <a:sym typeface="Calibri"/>
              </a:rPr>
              <a:t>The fix: infuse the exact shortfall (e.g. ₹100) as additional long-term funds — owner capital, relatives, or bank long-term finance, in any mix.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5" name="Google Shape;475;p17"/>
          <p:cNvSpPr/>
          <p:nvPr/>
        </p:nvSpPr>
        <p:spPr>
          <a:xfrm>
            <a:off x="502920" y="6547104"/>
            <a:ext cx="73152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AA0B5"/>
              </a:buClr>
              <a:buSzPts val="950"/>
              <a:buFont typeface="Calibri"/>
              <a:buNone/>
            </a:pPr>
            <a:r>
              <a:rPr b="0" i="0" lang="en-US" sz="950" u="none" cap="none" strike="noStrike">
                <a:solidFill>
                  <a:srgbClr val="9AA0B5"/>
                </a:solidFill>
                <a:latin typeface="Calibri"/>
                <a:ea typeface="Calibri"/>
                <a:cs typeface="Calibri"/>
                <a:sym typeface="Calibri"/>
              </a:rPr>
              <a:t>TFFT — True Friends Financial Technologies  |  tffti.com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F6FB"/>
        </a:solidFill>
      </p:bgPr>
    </p:bg>
    <p:spTree>
      <p:nvGrpSpPr>
        <p:cNvPr id="480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18"/>
          <p:cNvSpPr/>
          <p:nvPr/>
        </p:nvSpPr>
        <p:spPr>
          <a:xfrm>
            <a:off x="502920" y="457200"/>
            <a:ext cx="749808" cy="749808"/>
          </a:xfrm>
          <a:prstGeom prst="ellipse">
            <a:avLst/>
          </a:prstGeom>
          <a:solidFill>
            <a:srgbClr val="1E276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sessions/focused-funny-hamilton/mnt/outputs/pptx_build/icons/chart.png" id="482" name="Google Shape;482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7878" y="622158"/>
            <a:ext cx="419892" cy="419892"/>
          </a:xfrm>
          <a:prstGeom prst="rect">
            <a:avLst/>
          </a:prstGeom>
          <a:noFill/>
          <a:ln>
            <a:noFill/>
          </a:ln>
        </p:spPr>
      </p:pic>
      <p:sp>
        <p:nvSpPr>
          <p:cNvPr id="483" name="Google Shape;483;p18"/>
          <p:cNvSpPr/>
          <p:nvPr/>
        </p:nvSpPr>
        <p:spPr>
          <a:xfrm>
            <a:off x="1417320" y="438912"/>
            <a:ext cx="841248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93B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E8A93B"/>
                </a:solidFill>
                <a:latin typeface="Calibri"/>
                <a:ea typeface="Calibri"/>
                <a:cs typeface="Calibri"/>
                <a:sym typeface="Calibri"/>
              </a:rPr>
              <a:t>PART THREE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4" name="Google Shape;484;p18"/>
          <p:cNvSpPr/>
          <p:nvPr/>
        </p:nvSpPr>
        <p:spPr>
          <a:xfrm>
            <a:off x="1371600" y="676656"/>
            <a:ext cx="1005840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2700"/>
              <a:buFont typeface="Cambria"/>
              <a:buNone/>
            </a:pPr>
            <a:r>
              <a:rPr b="1" i="0" lang="en-US" sz="2700" u="none" cap="none" strike="noStrike">
                <a:solidFill>
                  <a:srgbClr val="1E2761"/>
                </a:solidFill>
                <a:latin typeface="Cambria"/>
                <a:ea typeface="Cambria"/>
                <a:cs typeface="Cambria"/>
                <a:sym typeface="Cambria"/>
              </a:rPr>
              <a:t>CMA Data Preparation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5" name="Google Shape;485;p18"/>
          <p:cNvSpPr/>
          <p:nvPr/>
        </p:nvSpPr>
        <p:spPr>
          <a:xfrm>
            <a:off x="11109960" y="320040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E4E8F5"/>
              </a:buClr>
              <a:buSzPts val="4600"/>
              <a:buFont typeface="Cambria"/>
              <a:buNone/>
            </a:pPr>
            <a:r>
              <a:rPr b="1" i="0" lang="en-US" sz="4600" u="none" cap="none" strike="noStrike">
                <a:solidFill>
                  <a:srgbClr val="E4E8F5"/>
                </a:solidFill>
                <a:latin typeface="Cambria"/>
                <a:ea typeface="Cambria"/>
                <a:cs typeface="Cambria"/>
                <a:sym typeface="Cambria"/>
              </a:rPr>
              <a:t>3</a:t>
            </a:r>
            <a:endParaRPr b="0" i="0" sz="4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6" name="Google Shape;486;p18"/>
          <p:cNvSpPr/>
          <p:nvPr/>
        </p:nvSpPr>
        <p:spPr>
          <a:xfrm>
            <a:off x="502920" y="1481328"/>
            <a:ext cx="6720840" cy="3474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1600"/>
              <a:buFont typeface="Cambria"/>
              <a:buNone/>
            </a:pPr>
            <a:r>
              <a:rPr b="1" i="0" lang="en-US" sz="1600" u="none" cap="none" strike="noStrike">
                <a:solidFill>
                  <a:srgbClr val="1E2761"/>
                </a:solidFill>
                <a:latin typeface="Cambria"/>
                <a:ea typeface="Cambria"/>
                <a:cs typeface="Cambria"/>
                <a:sym typeface="Cambria"/>
              </a:rPr>
              <a:t>From Trial Balance to Bankable Numbers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7" name="Google Shape;487;p18"/>
          <p:cNvSpPr/>
          <p:nvPr/>
        </p:nvSpPr>
        <p:spPr>
          <a:xfrm>
            <a:off x="502920" y="1947672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8" name="Google Shape;488;p18"/>
          <p:cNvSpPr/>
          <p:nvPr/>
        </p:nvSpPr>
        <p:spPr>
          <a:xfrm>
            <a:off x="704088" y="1837944"/>
            <a:ext cx="6519672" cy="5120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CMA = Credit Monitoring Arrangement, the core underwriting document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9" name="Google Shape;489;p18"/>
          <p:cNvSpPr/>
          <p:nvPr/>
        </p:nvSpPr>
        <p:spPr>
          <a:xfrm>
            <a:off x="502920" y="2459736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0" name="Google Shape;490;p18"/>
          <p:cNvSpPr/>
          <p:nvPr/>
        </p:nvSpPr>
        <p:spPr>
          <a:xfrm>
            <a:off x="704088" y="2350008"/>
            <a:ext cx="6519672" cy="5120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Two parts: historic data (~3 yrs) + projections (2–3 yrs ahead)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1" name="Google Shape;491;p18"/>
          <p:cNvSpPr/>
          <p:nvPr/>
        </p:nvSpPr>
        <p:spPr>
          <a:xfrm>
            <a:off x="502920" y="2971800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2" name="Google Shape;492;p18"/>
          <p:cNvSpPr/>
          <p:nvPr/>
        </p:nvSpPr>
        <p:spPr>
          <a:xfrm>
            <a:off x="704088" y="2862072"/>
            <a:ext cx="6519672" cy="5120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Two punching sheets: Operating Statement (P&amp;L) + Balance Sheet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3" name="Google Shape;493;p18"/>
          <p:cNvSpPr/>
          <p:nvPr/>
        </p:nvSpPr>
        <p:spPr>
          <a:xfrm>
            <a:off x="502920" y="3483864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4" name="Google Shape;494;p18"/>
          <p:cNvSpPr/>
          <p:nvPr/>
        </p:nvSpPr>
        <p:spPr>
          <a:xfrm>
            <a:off x="704088" y="3374136"/>
            <a:ext cx="6519672" cy="5120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Principle: CMA is "free spirit" — reclassify beyond the auditor's P&amp;L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5" name="Google Shape;495;p18"/>
          <p:cNvSpPr/>
          <p:nvPr/>
        </p:nvSpPr>
        <p:spPr>
          <a:xfrm>
            <a:off x="502920" y="3995928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6" name="Google Shape;496;p18"/>
          <p:cNvSpPr/>
          <p:nvPr/>
        </p:nvSpPr>
        <p:spPr>
          <a:xfrm>
            <a:off x="704088" y="3886200"/>
            <a:ext cx="6519672" cy="5120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When unsure, classify conservatively — never inflate profitability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7" name="Google Shape;497;p18"/>
          <p:cNvSpPr/>
          <p:nvPr/>
        </p:nvSpPr>
        <p:spPr>
          <a:xfrm>
            <a:off x="7452360" y="1481328"/>
            <a:ext cx="4233672" cy="5029200"/>
          </a:xfrm>
          <a:prstGeom prst="roundRect">
            <a:avLst>
              <a:gd fmla="val 2160" name="adj"/>
            </a:avLst>
          </a:prstGeom>
          <a:solidFill>
            <a:srgbClr val="1E2761"/>
          </a:solidFill>
          <a:ln>
            <a:noFill/>
          </a:ln>
          <a:effectLst>
            <a:outerShdw blurRad="101600" rotWithShape="0" algn="bl" dir="5400000" dist="38100">
              <a:srgbClr val="1B1F3B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8" name="Google Shape;498;p18"/>
          <p:cNvSpPr/>
          <p:nvPr/>
        </p:nvSpPr>
        <p:spPr>
          <a:xfrm>
            <a:off x="7772400" y="1737360"/>
            <a:ext cx="3593592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93B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E8A93B"/>
                </a:solidFill>
                <a:latin typeface="Calibri"/>
                <a:ea typeface="Calibri"/>
                <a:cs typeface="Calibri"/>
                <a:sym typeface="Calibri"/>
              </a:rPr>
              <a:t>PREPARATION FLOW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9" name="Google Shape;499;p18"/>
          <p:cNvSpPr/>
          <p:nvPr/>
        </p:nvSpPr>
        <p:spPr>
          <a:xfrm>
            <a:off x="7772400" y="2011680"/>
            <a:ext cx="3593592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Cambria"/>
              <a:buNone/>
            </a:pPr>
            <a:r>
              <a:rPr b="1" i="0" lang="en-US" sz="19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Four-Step Build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0" name="Google Shape;500;p18"/>
          <p:cNvSpPr/>
          <p:nvPr/>
        </p:nvSpPr>
        <p:spPr>
          <a:xfrm>
            <a:off x="7772400" y="2670048"/>
            <a:ext cx="3566160" cy="502920"/>
          </a:xfrm>
          <a:prstGeom prst="roundRect">
            <a:avLst>
              <a:gd fmla="val 10909" name="adj"/>
            </a:avLst>
          </a:prstGeom>
          <a:solidFill>
            <a:srgbClr val="2B356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1" name="Google Shape;501;p18"/>
          <p:cNvSpPr/>
          <p:nvPr/>
        </p:nvSpPr>
        <p:spPr>
          <a:xfrm>
            <a:off x="7909560" y="2670048"/>
            <a:ext cx="329184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0"/>
              <a:buFont typeface="Calibri"/>
              <a:buNone/>
            </a:pPr>
            <a:r>
              <a:rPr b="1" i="0" lang="en-US" sz="12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1.  P&amp;L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2" name="Google Shape;502;p18"/>
          <p:cNvSpPr/>
          <p:nvPr/>
        </p:nvSpPr>
        <p:spPr>
          <a:xfrm>
            <a:off x="9464040" y="3191256"/>
            <a:ext cx="182880" cy="146304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3" name="Google Shape;503;p18"/>
          <p:cNvSpPr/>
          <p:nvPr/>
        </p:nvSpPr>
        <p:spPr>
          <a:xfrm>
            <a:off x="7772400" y="3337560"/>
            <a:ext cx="3566160" cy="502920"/>
          </a:xfrm>
          <a:prstGeom prst="roundRect">
            <a:avLst>
              <a:gd fmla="val 10909" name="adj"/>
            </a:avLst>
          </a:prstGeom>
          <a:solidFill>
            <a:srgbClr val="2B356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4" name="Google Shape;504;p18"/>
          <p:cNvSpPr/>
          <p:nvPr/>
        </p:nvSpPr>
        <p:spPr>
          <a:xfrm>
            <a:off x="7909560" y="3337560"/>
            <a:ext cx="329184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0"/>
              <a:buFont typeface="Calibri"/>
              <a:buNone/>
            </a:pPr>
            <a:r>
              <a:rPr b="1" i="0" lang="en-US" sz="12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2.  Balance Sheet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5" name="Google Shape;505;p18"/>
          <p:cNvSpPr/>
          <p:nvPr/>
        </p:nvSpPr>
        <p:spPr>
          <a:xfrm>
            <a:off x="9464040" y="3858768"/>
            <a:ext cx="182880" cy="146304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6" name="Google Shape;506;p18"/>
          <p:cNvSpPr/>
          <p:nvPr/>
        </p:nvSpPr>
        <p:spPr>
          <a:xfrm>
            <a:off x="7772400" y="4005072"/>
            <a:ext cx="3566160" cy="502920"/>
          </a:xfrm>
          <a:prstGeom prst="roundRect">
            <a:avLst>
              <a:gd fmla="val 10909" name="adj"/>
            </a:avLst>
          </a:prstGeom>
          <a:solidFill>
            <a:srgbClr val="2B356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7" name="Google Shape;507;p18"/>
          <p:cNvSpPr/>
          <p:nvPr/>
        </p:nvSpPr>
        <p:spPr>
          <a:xfrm>
            <a:off x="7909560" y="4005072"/>
            <a:ext cx="329184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0"/>
              <a:buFont typeface="Calibri"/>
              <a:buNone/>
            </a:pPr>
            <a:r>
              <a:rPr b="1" i="0" lang="en-US" sz="12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3.  Trial Balance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8" name="Google Shape;508;p18"/>
          <p:cNvSpPr/>
          <p:nvPr/>
        </p:nvSpPr>
        <p:spPr>
          <a:xfrm>
            <a:off x="9464040" y="4526280"/>
            <a:ext cx="182880" cy="146304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9" name="Google Shape;509;p18"/>
          <p:cNvSpPr/>
          <p:nvPr/>
        </p:nvSpPr>
        <p:spPr>
          <a:xfrm>
            <a:off x="7772400" y="4672584"/>
            <a:ext cx="3566160" cy="502920"/>
          </a:xfrm>
          <a:prstGeom prst="roundRect">
            <a:avLst>
              <a:gd fmla="val 10909" name="adj"/>
            </a:avLst>
          </a:prstGeom>
          <a:solidFill>
            <a:srgbClr val="2B356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0" name="Google Shape;510;p18"/>
          <p:cNvSpPr/>
          <p:nvPr/>
        </p:nvSpPr>
        <p:spPr>
          <a:xfrm>
            <a:off x="7909560" y="4672584"/>
            <a:ext cx="329184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0"/>
              <a:buFont typeface="Calibri"/>
              <a:buNone/>
            </a:pPr>
            <a:r>
              <a:rPr b="1" i="0" lang="en-US" sz="12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4.  Provisional B/S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1" name="Google Shape;511;p18"/>
          <p:cNvSpPr/>
          <p:nvPr/>
        </p:nvSpPr>
        <p:spPr>
          <a:xfrm>
            <a:off x="7772400" y="5431536"/>
            <a:ext cx="35661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8891C4"/>
              </a:buClr>
              <a:buSzPts val="980"/>
              <a:buFont typeface="Calibri"/>
              <a:buNone/>
            </a:pPr>
            <a:r>
              <a:rPr b="0" i="1" lang="en-US" sz="980" u="none" cap="none" strike="noStrike">
                <a:solidFill>
                  <a:srgbClr val="8891C4"/>
                </a:solidFill>
                <a:latin typeface="Calibri"/>
                <a:ea typeface="Calibri"/>
                <a:cs typeface="Calibri"/>
                <a:sym typeface="Calibri"/>
              </a:rPr>
              <a:t>Net profit is the balancing figure; Total Assets = Total Liabilities.</a:t>
            </a:r>
            <a:endParaRPr b="0" i="0" sz="9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2" name="Google Shape;512;p18"/>
          <p:cNvSpPr/>
          <p:nvPr/>
        </p:nvSpPr>
        <p:spPr>
          <a:xfrm>
            <a:off x="502920" y="6547104"/>
            <a:ext cx="73152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AA0B5"/>
              </a:buClr>
              <a:buSzPts val="950"/>
              <a:buFont typeface="Calibri"/>
              <a:buNone/>
            </a:pPr>
            <a:r>
              <a:rPr b="0" i="0" lang="en-US" sz="950" u="none" cap="none" strike="noStrike">
                <a:solidFill>
                  <a:srgbClr val="9AA0B5"/>
                </a:solidFill>
                <a:latin typeface="Calibri"/>
                <a:ea typeface="Calibri"/>
                <a:cs typeface="Calibri"/>
                <a:sym typeface="Calibri"/>
              </a:rPr>
              <a:t>TFFT — True Friends Financial Technologies  |  tffti.com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F6FB"/>
        </a:solidFill>
      </p:bgPr>
    </p:bg>
    <p:spTree>
      <p:nvGrpSpPr>
        <p:cNvPr id="517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p19"/>
          <p:cNvSpPr/>
          <p:nvPr/>
        </p:nvSpPr>
        <p:spPr>
          <a:xfrm>
            <a:off x="502920" y="457200"/>
            <a:ext cx="749808" cy="749808"/>
          </a:xfrm>
          <a:prstGeom prst="ellipse">
            <a:avLst/>
          </a:prstGeom>
          <a:solidFill>
            <a:srgbClr val="1E276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sessions/focused-funny-hamilton/mnt/outputs/pptx_build/icons/chart.png" id="519" name="Google Shape;519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7878" y="622158"/>
            <a:ext cx="419892" cy="419892"/>
          </a:xfrm>
          <a:prstGeom prst="rect">
            <a:avLst/>
          </a:prstGeom>
          <a:noFill/>
          <a:ln>
            <a:noFill/>
          </a:ln>
        </p:spPr>
      </p:pic>
      <p:sp>
        <p:nvSpPr>
          <p:cNvPr id="520" name="Google Shape;520;p19"/>
          <p:cNvSpPr/>
          <p:nvPr/>
        </p:nvSpPr>
        <p:spPr>
          <a:xfrm>
            <a:off x="1417320" y="438912"/>
            <a:ext cx="841248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93B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E8A93B"/>
                </a:solidFill>
                <a:latin typeface="Calibri"/>
                <a:ea typeface="Calibri"/>
                <a:cs typeface="Calibri"/>
                <a:sym typeface="Calibri"/>
              </a:rPr>
              <a:t>PART THREE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1" name="Google Shape;521;p19"/>
          <p:cNvSpPr/>
          <p:nvPr/>
        </p:nvSpPr>
        <p:spPr>
          <a:xfrm>
            <a:off x="1371600" y="676656"/>
            <a:ext cx="1005840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2700"/>
              <a:buFont typeface="Cambria"/>
              <a:buNone/>
            </a:pPr>
            <a:r>
              <a:rPr b="1" i="0" lang="en-US" sz="2700" u="none" cap="none" strike="noStrike">
                <a:solidFill>
                  <a:srgbClr val="1E2761"/>
                </a:solidFill>
                <a:latin typeface="Cambria"/>
                <a:ea typeface="Cambria"/>
                <a:cs typeface="Cambria"/>
                <a:sym typeface="Cambria"/>
              </a:rPr>
              <a:t>Beyond the Balance Sheet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2" name="Google Shape;522;p19"/>
          <p:cNvSpPr/>
          <p:nvPr/>
        </p:nvSpPr>
        <p:spPr>
          <a:xfrm>
            <a:off x="11109960" y="320040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E4E8F5"/>
              </a:buClr>
              <a:buSzPts val="4600"/>
              <a:buFont typeface="Cambria"/>
              <a:buNone/>
            </a:pPr>
            <a:r>
              <a:rPr b="1" i="0" lang="en-US" sz="4600" u="none" cap="none" strike="noStrike">
                <a:solidFill>
                  <a:srgbClr val="E4E8F5"/>
                </a:solidFill>
                <a:latin typeface="Cambria"/>
                <a:ea typeface="Cambria"/>
                <a:cs typeface="Cambria"/>
                <a:sym typeface="Cambria"/>
              </a:rPr>
              <a:t>3</a:t>
            </a:r>
            <a:endParaRPr b="0" i="0" sz="4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3" name="Google Shape;523;p19"/>
          <p:cNvSpPr/>
          <p:nvPr/>
        </p:nvSpPr>
        <p:spPr>
          <a:xfrm>
            <a:off x="502920" y="1481328"/>
            <a:ext cx="6720840" cy="3474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1600"/>
              <a:buFont typeface="Cambria"/>
              <a:buNone/>
            </a:pPr>
            <a:r>
              <a:rPr b="1" i="0" lang="en-US" sz="1600" u="none" cap="none" strike="noStrike">
                <a:solidFill>
                  <a:srgbClr val="1E2761"/>
                </a:solidFill>
                <a:latin typeface="Cambria"/>
                <a:ea typeface="Cambria"/>
                <a:cs typeface="Cambria"/>
                <a:sym typeface="Cambria"/>
              </a:rPr>
              <a:t>Verifying the Numbers Beyond Paper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4" name="Google Shape;524;p19"/>
          <p:cNvSpPr/>
          <p:nvPr/>
        </p:nvSpPr>
        <p:spPr>
          <a:xfrm>
            <a:off x="502920" y="1947672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5" name="Google Shape;525;p19"/>
          <p:cNvSpPr/>
          <p:nvPr/>
        </p:nvSpPr>
        <p:spPr>
          <a:xfrm>
            <a:off x="704088" y="1837944"/>
            <a:ext cx="6519672" cy="5120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Credit summation: ~80% of declared turnover should show as bank credits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6" name="Google Shape;526;p19"/>
          <p:cNvSpPr/>
          <p:nvPr/>
        </p:nvSpPr>
        <p:spPr>
          <a:xfrm>
            <a:off x="502920" y="2459736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7" name="Google Shape;527;p19"/>
          <p:cNvSpPr/>
          <p:nvPr/>
        </p:nvSpPr>
        <p:spPr>
          <a:xfrm>
            <a:off x="704088" y="2350008"/>
            <a:ext cx="6519672" cy="5120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Bank-statement-only lending: ₹50L–₹1Cr ticket, 120–125% property cover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8" name="Google Shape;528;p19"/>
          <p:cNvSpPr/>
          <p:nvPr/>
        </p:nvSpPr>
        <p:spPr>
          <a:xfrm>
            <a:off x="502920" y="2971800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9" name="Google Shape;529;p19"/>
          <p:cNvSpPr/>
          <p:nvPr/>
        </p:nvSpPr>
        <p:spPr>
          <a:xfrm>
            <a:off x="704088" y="2862072"/>
            <a:ext cx="6519672" cy="5120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GSTR-3B is the primary return used for turnover verification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0" name="Google Shape;530;p19"/>
          <p:cNvSpPr/>
          <p:nvPr/>
        </p:nvSpPr>
        <p:spPr>
          <a:xfrm>
            <a:off x="502920" y="3483864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1" name="Google Shape;531;p19"/>
          <p:cNvSpPr/>
          <p:nvPr/>
        </p:nvSpPr>
        <p:spPr>
          <a:xfrm>
            <a:off x="704088" y="3374136"/>
            <a:ext cx="6519672" cy="5120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Stock audit: commonly 75% margin allowed on stock value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2" name="Google Shape;532;p19"/>
          <p:cNvSpPr/>
          <p:nvPr/>
        </p:nvSpPr>
        <p:spPr>
          <a:xfrm>
            <a:off x="502920" y="3995928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3" name="Google Shape;533;p19"/>
          <p:cNvSpPr/>
          <p:nvPr/>
        </p:nvSpPr>
        <p:spPr>
          <a:xfrm>
            <a:off x="704088" y="3886200"/>
            <a:ext cx="6519672" cy="5120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A healthy business shows positive net cash from Operating Activities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4" name="Google Shape;534;p19"/>
          <p:cNvSpPr/>
          <p:nvPr/>
        </p:nvSpPr>
        <p:spPr>
          <a:xfrm>
            <a:off x="7452360" y="1481328"/>
            <a:ext cx="4233672" cy="5029200"/>
          </a:xfrm>
          <a:prstGeom prst="roundRect">
            <a:avLst>
              <a:gd fmla="val 2160" name="adj"/>
            </a:avLst>
          </a:prstGeom>
          <a:solidFill>
            <a:srgbClr val="1E2761"/>
          </a:solidFill>
          <a:ln>
            <a:noFill/>
          </a:ln>
          <a:effectLst>
            <a:outerShdw blurRad="101600" rotWithShape="0" algn="bl" dir="5400000" dist="38100">
              <a:srgbClr val="1B1F3B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5" name="Google Shape;535;p19"/>
          <p:cNvSpPr/>
          <p:nvPr/>
        </p:nvSpPr>
        <p:spPr>
          <a:xfrm>
            <a:off x="7772400" y="1737360"/>
            <a:ext cx="3593592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93B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E8A93B"/>
                </a:solidFill>
                <a:latin typeface="Calibri"/>
                <a:ea typeface="Calibri"/>
                <a:cs typeface="Calibri"/>
                <a:sym typeface="Calibri"/>
              </a:rPr>
              <a:t>AUDIT TYPES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6" name="Google Shape;536;p19"/>
          <p:cNvSpPr/>
          <p:nvPr/>
        </p:nvSpPr>
        <p:spPr>
          <a:xfrm>
            <a:off x="7772400" y="2011680"/>
            <a:ext cx="3593592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Cambria"/>
              <a:buNone/>
            </a:pPr>
            <a:r>
              <a:rPr b="1" i="0" lang="en-US" sz="19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Tax Audit vs Company Audit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7" name="Google Shape;537;p19"/>
          <p:cNvSpPr/>
          <p:nvPr/>
        </p:nvSpPr>
        <p:spPr>
          <a:xfrm>
            <a:off x="7772400" y="2523744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8" name="Google Shape;538;p19"/>
          <p:cNvSpPr/>
          <p:nvPr/>
        </p:nvSpPr>
        <p:spPr>
          <a:xfrm>
            <a:off x="7973568" y="2414016"/>
            <a:ext cx="3364992" cy="777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Tax Audit — Form 3CB/3CD, Sec 44AB, filed with the Income Tax Dept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9" name="Google Shape;539;p19"/>
          <p:cNvSpPr/>
          <p:nvPr/>
        </p:nvSpPr>
        <p:spPr>
          <a:xfrm>
            <a:off x="7772400" y="3300984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0" name="Google Shape;540;p19"/>
          <p:cNvSpPr/>
          <p:nvPr/>
        </p:nvSpPr>
        <p:spPr>
          <a:xfrm>
            <a:off x="7973568" y="3191256"/>
            <a:ext cx="3364992" cy="777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Company Audit — Independent Auditor's Report under the Companies Act, addressed to shareholders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1" name="Google Shape;541;p19"/>
          <p:cNvSpPr/>
          <p:nvPr/>
        </p:nvSpPr>
        <p:spPr>
          <a:xfrm>
            <a:off x="502920" y="6547104"/>
            <a:ext cx="73152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AA0B5"/>
              </a:buClr>
              <a:buSzPts val="950"/>
              <a:buFont typeface="Calibri"/>
              <a:buNone/>
            </a:pPr>
            <a:r>
              <a:rPr b="0" i="0" lang="en-US" sz="950" u="none" cap="none" strike="noStrike">
                <a:solidFill>
                  <a:srgbClr val="9AA0B5"/>
                </a:solidFill>
                <a:latin typeface="Calibri"/>
                <a:ea typeface="Calibri"/>
                <a:cs typeface="Calibri"/>
                <a:sym typeface="Calibri"/>
              </a:rPr>
              <a:t>TFFT — True Friends Financial Technologies  |  tffti.com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F6FB"/>
        </a:solidFill>
      </p:bgPr>
    </p:bg>
    <p:spTree>
      <p:nvGrpSpPr>
        <p:cNvPr id="546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p20"/>
          <p:cNvSpPr/>
          <p:nvPr/>
        </p:nvSpPr>
        <p:spPr>
          <a:xfrm>
            <a:off x="502920" y="457200"/>
            <a:ext cx="749808" cy="749808"/>
          </a:xfrm>
          <a:prstGeom prst="ellipse">
            <a:avLst/>
          </a:prstGeom>
          <a:solidFill>
            <a:srgbClr val="1E276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sessions/focused-funny-hamilton/mnt/outputs/pptx_build/icons/chart.png" id="548" name="Google Shape;548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7878" y="622158"/>
            <a:ext cx="419892" cy="419892"/>
          </a:xfrm>
          <a:prstGeom prst="rect">
            <a:avLst/>
          </a:prstGeom>
          <a:noFill/>
          <a:ln>
            <a:noFill/>
          </a:ln>
        </p:spPr>
      </p:pic>
      <p:sp>
        <p:nvSpPr>
          <p:cNvPr id="549" name="Google Shape;549;p20"/>
          <p:cNvSpPr/>
          <p:nvPr/>
        </p:nvSpPr>
        <p:spPr>
          <a:xfrm>
            <a:off x="1417320" y="438912"/>
            <a:ext cx="841248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93B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E8A93B"/>
                </a:solidFill>
                <a:latin typeface="Calibri"/>
                <a:ea typeface="Calibri"/>
                <a:cs typeface="Calibri"/>
                <a:sym typeface="Calibri"/>
              </a:rPr>
              <a:t>PART THREE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0" name="Google Shape;550;p20"/>
          <p:cNvSpPr/>
          <p:nvPr/>
        </p:nvSpPr>
        <p:spPr>
          <a:xfrm>
            <a:off x="1371600" y="676656"/>
            <a:ext cx="1005840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2700"/>
              <a:buFont typeface="Cambria"/>
              <a:buNone/>
            </a:pPr>
            <a:r>
              <a:rPr b="1" i="0" lang="en-US" sz="2700" u="none" cap="none" strike="noStrike">
                <a:solidFill>
                  <a:srgbClr val="1E2761"/>
                </a:solidFill>
                <a:latin typeface="Cambria"/>
                <a:ea typeface="Cambria"/>
                <a:cs typeface="Cambria"/>
                <a:sym typeface="Cambria"/>
              </a:rPr>
              <a:t>Advanced Underwriting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1" name="Google Shape;551;p20"/>
          <p:cNvSpPr/>
          <p:nvPr/>
        </p:nvSpPr>
        <p:spPr>
          <a:xfrm>
            <a:off x="11109960" y="320040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E4E8F5"/>
              </a:buClr>
              <a:buSzPts val="4600"/>
              <a:buFont typeface="Cambria"/>
              <a:buNone/>
            </a:pPr>
            <a:r>
              <a:rPr b="1" i="0" lang="en-US" sz="4600" u="none" cap="none" strike="noStrike">
                <a:solidFill>
                  <a:srgbClr val="E4E8F5"/>
                </a:solidFill>
                <a:latin typeface="Cambria"/>
                <a:ea typeface="Cambria"/>
                <a:cs typeface="Cambria"/>
                <a:sym typeface="Cambria"/>
              </a:rPr>
              <a:t>3</a:t>
            </a:r>
            <a:endParaRPr b="0" i="0" sz="4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2" name="Google Shape;552;p20"/>
          <p:cNvSpPr/>
          <p:nvPr/>
        </p:nvSpPr>
        <p:spPr>
          <a:xfrm>
            <a:off x="502920" y="1481328"/>
            <a:ext cx="6720840" cy="3474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1600"/>
              <a:buFont typeface="Cambria"/>
              <a:buNone/>
            </a:pPr>
            <a:r>
              <a:rPr b="1" i="0" lang="en-US" sz="1600" u="none" cap="none" strike="noStrike">
                <a:solidFill>
                  <a:srgbClr val="1E2761"/>
                </a:solidFill>
                <a:latin typeface="Cambria"/>
                <a:ea typeface="Cambria"/>
                <a:cs typeface="Cambria"/>
                <a:sym typeface="Cambria"/>
              </a:rPr>
              <a:t>Spotting Fraud, Judging Bankability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3" name="Google Shape;553;p20"/>
          <p:cNvSpPr/>
          <p:nvPr/>
        </p:nvSpPr>
        <p:spPr>
          <a:xfrm>
            <a:off x="502920" y="1947672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4" name="Google Shape;554;p20"/>
          <p:cNvSpPr/>
          <p:nvPr/>
        </p:nvSpPr>
        <p:spPr>
          <a:xfrm>
            <a:off x="704088" y="1837944"/>
            <a:ext cx="6519672" cy="5120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Fraud case: GST sales ₹83cr vs audited ₹89cr — unexplained ₹6cr gap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5" name="Google Shape;555;p20"/>
          <p:cNvSpPr/>
          <p:nvPr/>
        </p:nvSpPr>
        <p:spPr>
          <a:xfrm>
            <a:off x="502920" y="2459736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6" name="Google Shape;556;p20"/>
          <p:cNvSpPr/>
          <p:nvPr/>
        </p:nvSpPr>
        <p:spPr>
          <a:xfrm>
            <a:off x="704088" y="2350008"/>
            <a:ext cx="6519672" cy="5120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EBITDA margin jump 6.63% → 5.3% → 13% — inconsistent with the model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7" name="Google Shape;557;p20"/>
          <p:cNvSpPr/>
          <p:nvPr/>
        </p:nvSpPr>
        <p:spPr>
          <a:xfrm>
            <a:off x="502920" y="2971800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8" name="Google Shape;558;p20"/>
          <p:cNvSpPr/>
          <p:nvPr/>
        </p:nvSpPr>
        <p:spPr>
          <a:xfrm>
            <a:off x="704088" y="2862072"/>
            <a:ext cx="6519672" cy="5120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Profitability ≠ Bankability: 16% NP furniture case REJECTED (stuck debtors)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9" name="Google Shape;559;p20"/>
          <p:cNvSpPr/>
          <p:nvPr/>
        </p:nvSpPr>
        <p:spPr>
          <a:xfrm>
            <a:off x="502920" y="3483864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0" name="Google Shape;560;p20"/>
          <p:cNvSpPr/>
          <p:nvPr/>
        </p:nvSpPr>
        <p:spPr>
          <a:xfrm>
            <a:off x="704088" y="3374136"/>
            <a:ext cx="6519672" cy="5120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Grocery chain APPROVED at just 1% NP — no debtors, diversified footfall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1" name="Google Shape;561;p20"/>
          <p:cNvSpPr/>
          <p:nvPr/>
        </p:nvSpPr>
        <p:spPr>
          <a:xfrm>
            <a:off x="502920" y="3995928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2" name="Google Shape;562;p20"/>
          <p:cNvSpPr/>
          <p:nvPr/>
        </p:nvSpPr>
        <p:spPr>
          <a:xfrm>
            <a:off x="704088" y="3886200"/>
            <a:ext cx="6519672" cy="5120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DTA / DTL are always classified long-term in CMA, never current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3" name="Google Shape;563;p20"/>
          <p:cNvSpPr/>
          <p:nvPr/>
        </p:nvSpPr>
        <p:spPr>
          <a:xfrm>
            <a:off x="7452360" y="1481328"/>
            <a:ext cx="4233672" cy="5029200"/>
          </a:xfrm>
          <a:prstGeom prst="roundRect">
            <a:avLst>
              <a:gd fmla="val 2160" name="adj"/>
            </a:avLst>
          </a:prstGeom>
          <a:solidFill>
            <a:srgbClr val="1E2761"/>
          </a:solidFill>
          <a:ln>
            <a:noFill/>
          </a:ln>
          <a:effectLst>
            <a:outerShdw blurRad="101600" rotWithShape="0" algn="bl" dir="5400000" dist="38100">
              <a:srgbClr val="1B1F3B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4" name="Google Shape;564;p20"/>
          <p:cNvSpPr/>
          <p:nvPr/>
        </p:nvSpPr>
        <p:spPr>
          <a:xfrm>
            <a:off x="7772400" y="1737360"/>
            <a:ext cx="3593592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93B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E8A93B"/>
                </a:solidFill>
                <a:latin typeface="Calibri"/>
                <a:ea typeface="Calibri"/>
                <a:cs typeface="Calibri"/>
                <a:sym typeface="Calibri"/>
              </a:rPr>
              <a:t>FRAUD CHECK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5" name="Google Shape;565;p20"/>
          <p:cNvSpPr/>
          <p:nvPr/>
        </p:nvSpPr>
        <p:spPr>
          <a:xfrm>
            <a:off x="7772400" y="2011680"/>
            <a:ext cx="3593592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Cambria"/>
              <a:buNone/>
            </a:pPr>
            <a:r>
              <a:rPr b="1" i="0" lang="en-US" sz="19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Roll-Forward Validation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6" name="Google Shape;566;p20"/>
          <p:cNvSpPr/>
          <p:nvPr/>
        </p:nvSpPr>
        <p:spPr>
          <a:xfrm>
            <a:off x="7772400" y="2395728"/>
            <a:ext cx="356616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Calibri"/>
              <a:buNone/>
            </a:pPr>
            <a:r>
              <a:rPr b="0" i="0" lang="en-US" sz="13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Opening + Purchases/Sales − Realized/Paid = Closing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67" name="Google Shape;567;p20"/>
          <p:cNvCxnSpPr/>
          <p:nvPr/>
        </p:nvCxnSpPr>
        <p:spPr>
          <a:xfrm>
            <a:off x="7772400" y="3355848"/>
            <a:ext cx="3566160" cy="0"/>
          </a:xfrm>
          <a:prstGeom prst="straightConnector1">
            <a:avLst/>
          </a:prstGeom>
          <a:noFill/>
          <a:ln cap="flat" cmpd="sng" w="12700">
            <a:solidFill>
              <a:srgbClr val="3B459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68" name="Google Shape;568;p20"/>
          <p:cNvSpPr/>
          <p:nvPr/>
        </p:nvSpPr>
        <p:spPr>
          <a:xfrm>
            <a:off x="7772400" y="3538728"/>
            <a:ext cx="35661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8891C4"/>
              </a:buClr>
              <a:buSzPts val="980"/>
              <a:buFont typeface="Calibri"/>
              <a:buNone/>
            </a:pPr>
            <a:r>
              <a:rPr b="0" i="1" lang="en-US" sz="980" u="none" cap="none" strike="noStrike">
                <a:solidFill>
                  <a:srgbClr val="8891C4"/>
                </a:solidFill>
                <a:latin typeface="Calibri"/>
                <a:ea typeface="Calibri"/>
                <a:cs typeface="Calibri"/>
                <a:sym typeface="Calibri"/>
              </a:rPr>
              <a:t>Validates whether a borrower's claimed profit is real, before it reaches the P&amp;L.</a:t>
            </a:r>
            <a:endParaRPr b="0" i="0" sz="9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9" name="Google Shape;569;p20"/>
          <p:cNvSpPr/>
          <p:nvPr/>
        </p:nvSpPr>
        <p:spPr>
          <a:xfrm>
            <a:off x="502920" y="6547104"/>
            <a:ext cx="73152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AA0B5"/>
              </a:buClr>
              <a:buSzPts val="950"/>
              <a:buFont typeface="Calibri"/>
              <a:buNone/>
            </a:pPr>
            <a:r>
              <a:rPr b="0" i="0" lang="en-US" sz="950" u="none" cap="none" strike="noStrike">
                <a:solidFill>
                  <a:srgbClr val="9AA0B5"/>
                </a:solidFill>
                <a:latin typeface="Calibri"/>
                <a:ea typeface="Calibri"/>
                <a:cs typeface="Calibri"/>
                <a:sym typeface="Calibri"/>
              </a:rPr>
              <a:t>TFFT — True Friends Financial Technologies  |  tffti.com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F6FB"/>
        </a:solidFill>
      </p:bgPr>
    </p:bg>
    <p:spTree>
      <p:nvGrpSpPr>
        <p:cNvPr id="574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21"/>
          <p:cNvSpPr/>
          <p:nvPr/>
        </p:nvSpPr>
        <p:spPr>
          <a:xfrm>
            <a:off x="502920" y="457200"/>
            <a:ext cx="749808" cy="749808"/>
          </a:xfrm>
          <a:prstGeom prst="ellipse">
            <a:avLst/>
          </a:prstGeom>
          <a:solidFill>
            <a:srgbClr val="1E276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sessions/focused-funny-hamilton/mnt/outputs/pptx_build/icons/shield.png" id="576" name="Google Shape;576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7878" y="622158"/>
            <a:ext cx="419892" cy="419892"/>
          </a:xfrm>
          <a:prstGeom prst="rect">
            <a:avLst/>
          </a:prstGeom>
          <a:noFill/>
          <a:ln>
            <a:noFill/>
          </a:ln>
        </p:spPr>
      </p:pic>
      <p:sp>
        <p:nvSpPr>
          <p:cNvPr id="577" name="Google Shape;577;p21"/>
          <p:cNvSpPr/>
          <p:nvPr/>
        </p:nvSpPr>
        <p:spPr>
          <a:xfrm>
            <a:off x="1417320" y="438912"/>
            <a:ext cx="841248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93B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E8A93B"/>
                </a:solidFill>
                <a:latin typeface="Calibri"/>
                <a:ea typeface="Calibri"/>
                <a:cs typeface="Calibri"/>
                <a:sym typeface="Calibri"/>
              </a:rPr>
              <a:t>PART FOUR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8" name="Google Shape;578;p21"/>
          <p:cNvSpPr/>
          <p:nvPr/>
        </p:nvSpPr>
        <p:spPr>
          <a:xfrm>
            <a:off x="1371600" y="676656"/>
            <a:ext cx="1005840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2700"/>
              <a:buFont typeface="Cambria"/>
              <a:buNone/>
            </a:pPr>
            <a:r>
              <a:rPr b="1" i="0" lang="en-US" sz="2700" u="none" cap="none" strike="noStrike">
                <a:solidFill>
                  <a:srgbClr val="1E2761"/>
                </a:solidFill>
                <a:latin typeface="Cambria"/>
                <a:ea typeface="Cambria"/>
                <a:cs typeface="Cambria"/>
                <a:sym typeface="Cambria"/>
              </a:rPr>
              <a:t>CIBIL, SMA &amp; Dedupe Checks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9" name="Google Shape;579;p21"/>
          <p:cNvSpPr/>
          <p:nvPr/>
        </p:nvSpPr>
        <p:spPr>
          <a:xfrm>
            <a:off x="11109960" y="320040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E4E8F5"/>
              </a:buClr>
              <a:buSzPts val="4600"/>
              <a:buFont typeface="Cambria"/>
              <a:buNone/>
            </a:pPr>
            <a:r>
              <a:rPr b="1" i="0" lang="en-US" sz="4600" u="none" cap="none" strike="noStrike">
                <a:solidFill>
                  <a:srgbClr val="E4E8F5"/>
                </a:solidFill>
                <a:latin typeface="Cambria"/>
                <a:ea typeface="Cambria"/>
                <a:cs typeface="Cambria"/>
                <a:sym typeface="Cambria"/>
              </a:rPr>
              <a:t>4</a:t>
            </a:r>
            <a:endParaRPr b="0" i="0" sz="4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0" name="Google Shape;580;p21"/>
          <p:cNvSpPr/>
          <p:nvPr/>
        </p:nvSpPr>
        <p:spPr>
          <a:xfrm>
            <a:off x="502920" y="1600200"/>
            <a:ext cx="91440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1600"/>
              <a:buFont typeface="Cambria"/>
              <a:buNone/>
            </a:pPr>
            <a:r>
              <a:rPr b="1" i="0" lang="en-US" sz="1600" u="none" cap="none" strike="noStrike">
                <a:solidFill>
                  <a:srgbClr val="1E2761"/>
                </a:solidFill>
                <a:latin typeface="Cambria"/>
                <a:ea typeface="Cambria"/>
                <a:cs typeface="Cambria"/>
                <a:sym typeface="Cambria"/>
              </a:rPr>
              <a:t>SMA Classification — Early Warning Timeline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1" name="Google Shape;581;p21"/>
          <p:cNvSpPr/>
          <p:nvPr/>
        </p:nvSpPr>
        <p:spPr>
          <a:xfrm>
            <a:off x="502920" y="2148840"/>
            <a:ext cx="2157984" cy="960120"/>
          </a:xfrm>
          <a:prstGeom prst="rect">
            <a:avLst/>
          </a:prstGeom>
          <a:solidFill>
            <a:srgbClr val="3E8E5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2" name="Google Shape;582;p21"/>
          <p:cNvSpPr/>
          <p:nvPr/>
        </p:nvSpPr>
        <p:spPr>
          <a:xfrm>
            <a:off x="502920" y="2221992"/>
            <a:ext cx="2157984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Cambria"/>
              <a:buNone/>
            </a:pPr>
            <a:r>
              <a:rPr b="1" i="0" lang="en-US" sz="15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Standard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3" name="Google Shape;583;p21"/>
          <p:cNvSpPr/>
          <p:nvPr/>
        </p:nvSpPr>
        <p:spPr>
          <a:xfrm>
            <a:off x="502920" y="2606040"/>
            <a:ext cx="2157984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0 days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overdue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4" name="Google Shape;584;p21"/>
          <p:cNvSpPr/>
          <p:nvPr/>
        </p:nvSpPr>
        <p:spPr>
          <a:xfrm>
            <a:off x="2651760" y="2532888"/>
            <a:ext cx="128016" cy="18288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8891C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5" name="Google Shape;585;p21"/>
          <p:cNvSpPr/>
          <p:nvPr/>
        </p:nvSpPr>
        <p:spPr>
          <a:xfrm>
            <a:off x="2734056" y="2148840"/>
            <a:ext cx="2157984" cy="960120"/>
          </a:xfrm>
          <a:prstGeom prst="rect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6" name="Google Shape;586;p21"/>
          <p:cNvSpPr/>
          <p:nvPr/>
        </p:nvSpPr>
        <p:spPr>
          <a:xfrm>
            <a:off x="2734056" y="2221992"/>
            <a:ext cx="2157984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Cambria"/>
              <a:buNone/>
            </a:pPr>
            <a:r>
              <a:rPr b="1" i="0" lang="en-US" sz="15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SMA-0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7" name="Google Shape;587;p21"/>
          <p:cNvSpPr/>
          <p:nvPr/>
        </p:nvSpPr>
        <p:spPr>
          <a:xfrm>
            <a:off x="2734056" y="2606040"/>
            <a:ext cx="2157984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1–30 days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overdue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8" name="Google Shape;588;p21"/>
          <p:cNvSpPr/>
          <p:nvPr/>
        </p:nvSpPr>
        <p:spPr>
          <a:xfrm>
            <a:off x="4882896" y="2532888"/>
            <a:ext cx="128016" cy="18288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8891C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9" name="Google Shape;589;p21"/>
          <p:cNvSpPr/>
          <p:nvPr/>
        </p:nvSpPr>
        <p:spPr>
          <a:xfrm>
            <a:off x="4965192" y="2148840"/>
            <a:ext cx="2157984" cy="960120"/>
          </a:xfrm>
          <a:prstGeom prst="rect">
            <a:avLst/>
          </a:prstGeom>
          <a:solidFill>
            <a:srgbClr val="E08A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0" name="Google Shape;590;p21"/>
          <p:cNvSpPr/>
          <p:nvPr/>
        </p:nvSpPr>
        <p:spPr>
          <a:xfrm>
            <a:off x="4965192" y="2221992"/>
            <a:ext cx="2157984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Cambria"/>
              <a:buNone/>
            </a:pPr>
            <a:r>
              <a:rPr b="1" i="0" lang="en-US" sz="15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SMA-1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1" name="Google Shape;591;p21"/>
          <p:cNvSpPr/>
          <p:nvPr/>
        </p:nvSpPr>
        <p:spPr>
          <a:xfrm>
            <a:off x="4965192" y="2606040"/>
            <a:ext cx="2157984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31–60 days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overdue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2" name="Google Shape;592;p21"/>
          <p:cNvSpPr/>
          <p:nvPr/>
        </p:nvSpPr>
        <p:spPr>
          <a:xfrm>
            <a:off x="7114032" y="2532888"/>
            <a:ext cx="128016" cy="18288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8891C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3" name="Google Shape;593;p21"/>
          <p:cNvSpPr/>
          <p:nvPr/>
        </p:nvSpPr>
        <p:spPr>
          <a:xfrm>
            <a:off x="7196328" y="2148840"/>
            <a:ext cx="2157984" cy="960120"/>
          </a:xfrm>
          <a:prstGeom prst="rect">
            <a:avLst/>
          </a:prstGeom>
          <a:solidFill>
            <a:srgbClr val="D2601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4" name="Google Shape;594;p21"/>
          <p:cNvSpPr/>
          <p:nvPr/>
        </p:nvSpPr>
        <p:spPr>
          <a:xfrm>
            <a:off x="7196328" y="2221992"/>
            <a:ext cx="2157984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Cambria"/>
              <a:buNone/>
            </a:pPr>
            <a:r>
              <a:rPr b="1" i="0" lang="en-US" sz="15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SMA-2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5" name="Google Shape;595;p21"/>
          <p:cNvSpPr/>
          <p:nvPr/>
        </p:nvSpPr>
        <p:spPr>
          <a:xfrm>
            <a:off x="7196328" y="2606040"/>
            <a:ext cx="2157984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61–90 days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overdue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6" name="Google Shape;596;p21"/>
          <p:cNvSpPr/>
          <p:nvPr/>
        </p:nvSpPr>
        <p:spPr>
          <a:xfrm>
            <a:off x="9345168" y="2532888"/>
            <a:ext cx="128016" cy="18288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8891C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7" name="Google Shape;597;p21"/>
          <p:cNvSpPr/>
          <p:nvPr/>
        </p:nvSpPr>
        <p:spPr>
          <a:xfrm>
            <a:off x="9427464" y="2148840"/>
            <a:ext cx="2157984" cy="960120"/>
          </a:xfrm>
          <a:prstGeom prst="rect">
            <a:avLst/>
          </a:prstGeom>
          <a:solidFill>
            <a:srgbClr val="B23A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8" name="Google Shape;598;p21"/>
          <p:cNvSpPr/>
          <p:nvPr/>
        </p:nvSpPr>
        <p:spPr>
          <a:xfrm>
            <a:off x="9427464" y="2221992"/>
            <a:ext cx="2157984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Cambria"/>
              <a:buNone/>
            </a:pPr>
            <a:r>
              <a:rPr b="1" i="0" lang="en-US" sz="15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NPA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9" name="Google Shape;599;p21"/>
          <p:cNvSpPr/>
          <p:nvPr/>
        </p:nvSpPr>
        <p:spPr>
          <a:xfrm>
            <a:off x="9427464" y="2606040"/>
            <a:ext cx="2157984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90+ days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overdue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0" name="Google Shape;600;p21"/>
          <p:cNvSpPr/>
          <p:nvPr/>
        </p:nvSpPr>
        <p:spPr>
          <a:xfrm>
            <a:off x="502920" y="3337560"/>
            <a:ext cx="1115568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00"/>
              <a:buFont typeface="Calibri"/>
              <a:buNone/>
            </a:pPr>
            <a:r>
              <a:rPr b="0" i="1" lang="en-US" sz="110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SMA flags are raised automatically the day after the due date passes — monitoring them early is what prevents slippage into NPA.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1" name="Google Shape;601;p21"/>
          <p:cNvSpPr/>
          <p:nvPr/>
        </p:nvSpPr>
        <p:spPr>
          <a:xfrm>
            <a:off x="502920" y="3931920"/>
            <a:ext cx="5440680" cy="2240280"/>
          </a:xfrm>
          <a:prstGeom prst="roundRect">
            <a:avLst>
              <a:gd fmla="val 3673" name="adj"/>
            </a:avLst>
          </a:prstGeom>
          <a:solidFill>
            <a:srgbClr val="FFFFFF"/>
          </a:solidFill>
          <a:ln>
            <a:noFill/>
          </a:ln>
          <a:effectLst>
            <a:outerShdw blurRad="101600" rotWithShape="0" algn="bl" dir="5400000" dist="38100">
              <a:srgbClr val="1B1F3B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2" name="Google Shape;602;p21"/>
          <p:cNvSpPr/>
          <p:nvPr/>
        </p:nvSpPr>
        <p:spPr>
          <a:xfrm>
            <a:off x="777240" y="4114800"/>
            <a:ext cx="493776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1450"/>
              <a:buFont typeface="Cambria"/>
              <a:buNone/>
            </a:pPr>
            <a:r>
              <a:rPr b="1" i="0" lang="en-US" sz="1450" u="none" cap="none" strike="noStrike">
                <a:solidFill>
                  <a:srgbClr val="1E2761"/>
                </a:solidFill>
                <a:latin typeface="Cambria"/>
                <a:ea typeface="Cambria"/>
                <a:cs typeface="Cambria"/>
                <a:sym typeface="Cambria"/>
              </a:rPr>
              <a:t>CIBIL / CMR Essentials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3" name="Google Shape;603;p21"/>
          <p:cNvSpPr/>
          <p:nvPr/>
        </p:nvSpPr>
        <p:spPr>
          <a:xfrm>
            <a:off x="777240" y="4480560"/>
            <a:ext cx="493776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•  CIBIL score range: 300–900; 750+ generally considered strong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•  CMR (Company/Commercial Rank) scores MSME borrowers 1–10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•  CRILC captures exposures ≥ ₹5 crore across lenders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•  Report review checks for defaults, write-offs, and enquiries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4" name="Google Shape;604;p21"/>
          <p:cNvSpPr/>
          <p:nvPr/>
        </p:nvSpPr>
        <p:spPr>
          <a:xfrm>
            <a:off x="6217920" y="3931920"/>
            <a:ext cx="5440680" cy="2240280"/>
          </a:xfrm>
          <a:prstGeom prst="roundRect">
            <a:avLst>
              <a:gd fmla="val 3673" name="adj"/>
            </a:avLst>
          </a:prstGeom>
          <a:solidFill>
            <a:srgbClr val="FFFFFF"/>
          </a:solidFill>
          <a:ln>
            <a:noFill/>
          </a:ln>
          <a:effectLst>
            <a:outerShdw blurRad="101600" rotWithShape="0" algn="bl" dir="5400000" dist="38100">
              <a:srgbClr val="1B1F3B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5" name="Google Shape;605;p21"/>
          <p:cNvSpPr/>
          <p:nvPr/>
        </p:nvSpPr>
        <p:spPr>
          <a:xfrm>
            <a:off x="6492240" y="4114800"/>
            <a:ext cx="493776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1450"/>
              <a:buFont typeface="Cambria"/>
              <a:buNone/>
            </a:pPr>
            <a:r>
              <a:rPr b="1" i="0" lang="en-US" sz="1450" u="none" cap="none" strike="noStrike">
                <a:solidFill>
                  <a:srgbClr val="1E2761"/>
                </a:solidFill>
                <a:latin typeface="Cambria"/>
                <a:ea typeface="Cambria"/>
                <a:cs typeface="Cambria"/>
                <a:sym typeface="Cambria"/>
              </a:rPr>
              <a:t>Dedupe &amp; Background Checks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6" name="Google Shape;606;p21"/>
          <p:cNvSpPr/>
          <p:nvPr/>
        </p:nvSpPr>
        <p:spPr>
          <a:xfrm>
            <a:off x="6492240" y="4480560"/>
            <a:ext cx="493776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•  PAN / Aadhaar / GSTIN dedupe across bank &amp; bureau records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•  EPFO check to verify genuine employment / payroll activity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•  MCA search for director/promoter linked entities &amp; defaults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•  Google &amp; public-domain checks for reputational red flags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7" name="Google Shape;607;p21"/>
          <p:cNvSpPr/>
          <p:nvPr/>
        </p:nvSpPr>
        <p:spPr>
          <a:xfrm>
            <a:off x="502920" y="6547104"/>
            <a:ext cx="73152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AA0B5"/>
              </a:buClr>
              <a:buSzPts val="950"/>
              <a:buFont typeface="Calibri"/>
              <a:buNone/>
            </a:pPr>
            <a:r>
              <a:rPr b="0" i="0" lang="en-US" sz="950" u="none" cap="none" strike="noStrike">
                <a:solidFill>
                  <a:srgbClr val="9AA0B5"/>
                </a:solidFill>
                <a:latin typeface="Calibri"/>
                <a:ea typeface="Calibri"/>
                <a:cs typeface="Calibri"/>
                <a:sym typeface="Calibri"/>
              </a:rPr>
              <a:t>TFFT — True Friends Financial Technologies  |  tffti.com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F6FB"/>
        </a:solidFill>
      </p:bgPr>
    </p:bg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4"/>
          <p:cNvSpPr/>
          <p:nvPr/>
        </p:nvSpPr>
        <p:spPr>
          <a:xfrm>
            <a:off x="502920" y="438912"/>
            <a:ext cx="73152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93B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E8A93B"/>
                </a:solidFill>
                <a:latin typeface="Calibri"/>
                <a:ea typeface="Calibri"/>
                <a:cs typeface="Calibri"/>
                <a:sym typeface="Calibri"/>
              </a:rPr>
              <a:t>WHAT'S INSIDE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p4"/>
          <p:cNvSpPr/>
          <p:nvPr/>
        </p:nvSpPr>
        <p:spPr>
          <a:xfrm>
            <a:off x="502920" y="676656"/>
            <a:ext cx="1051560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2800"/>
              <a:buFont typeface="Cambria"/>
              <a:buNone/>
            </a:pPr>
            <a:r>
              <a:rPr b="1" i="0" lang="en-US" sz="2800" u="none" cap="none" strike="noStrike">
                <a:solidFill>
                  <a:srgbClr val="1E2761"/>
                </a:solidFill>
                <a:latin typeface="Cambria"/>
                <a:ea typeface="Cambria"/>
                <a:cs typeface="Cambria"/>
                <a:sym typeface="Cambria"/>
              </a:rPr>
              <a:t>Six Pillars of Working Capital Credit Appraisal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4"/>
          <p:cNvSpPr/>
          <p:nvPr/>
        </p:nvSpPr>
        <p:spPr>
          <a:xfrm>
            <a:off x="502920" y="1481328"/>
            <a:ext cx="5440680" cy="1371600"/>
          </a:xfrm>
          <a:prstGeom prst="roundRect">
            <a:avLst>
              <a:gd fmla="val 6000" name="adj"/>
            </a:avLst>
          </a:prstGeom>
          <a:solidFill>
            <a:srgbClr val="FFFFFF"/>
          </a:solidFill>
          <a:ln>
            <a:noFill/>
          </a:ln>
          <a:effectLst>
            <a:outerShdw blurRad="101600" rotWithShape="0" algn="bl" dir="5400000" dist="38100">
              <a:srgbClr val="1B1F3B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" name="Google Shape;34;p4"/>
          <p:cNvSpPr/>
          <p:nvPr/>
        </p:nvSpPr>
        <p:spPr>
          <a:xfrm>
            <a:off x="758952" y="1801368"/>
            <a:ext cx="731520" cy="731520"/>
          </a:xfrm>
          <a:prstGeom prst="ellipse">
            <a:avLst/>
          </a:prstGeom>
          <a:solidFill>
            <a:srgbClr val="1E276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sessions/focused-funny-hamilton/mnt/outputs/pptx_build/icons/cycle.png" id="35" name="Google Shape;35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19886" y="1962302"/>
            <a:ext cx="409651" cy="409651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Google Shape;36;p4"/>
          <p:cNvSpPr/>
          <p:nvPr/>
        </p:nvSpPr>
        <p:spPr>
          <a:xfrm>
            <a:off x="1691640" y="1645920"/>
            <a:ext cx="4023360" cy="32918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1550"/>
              <a:buFont typeface="Cambria"/>
              <a:buNone/>
            </a:pPr>
            <a:r>
              <a:rPr b="1" i="0" lang="en-US" sz="1550" u="none" cap="none" strike="noStrike">
                <a:solidFill>
                  <a:srgbClr val="1E2761"/>
                </a:solidFill>
                <a:latin typeface="Cambria"/>
                <a:ea typeface="Cambria"/>
                <a:cs typeface="Cambria"/>
                <a:sym typeface="Cambria"/>
              </a:rPr>
              <a:t>Working Capital Basics</a:t>
            </a:r>
            <a:endParaRPr b="0" i="0" sz="1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p4"/>
          <p:cNvSpPr/>
          <p:nvPr/>
        </p:nvSpPr>
        <p:spPr>
          <a:xfrm>
            <a:off x="1691640" y="1993392"/>
            <a:ext cx="4023360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The operating cycle, fund- and non-fund-based facilities, and drawing power.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38;p4"/>
          <p:cNvSpPr/>
          <p:nvPr/>
        </p:nvSpPr>
        <p:spPr>
          <a:xfrm>
            <a:off x="6263640" y="1481328"/>
            <a:ext cx="5440680" cy="1371600"/>
          </a:xfrm>
          <a:prstGeom prst="roundRect">
            <a:avLst>
              <a:gd fmla="val 6000" name="adj"/>
            </a:avLst>
          </a:prstGeom>
          <a:solidFill>
            <a:srgbClr val="FFFFFF"/>
          </a:solidFill>
          <a:ln>
            <a:noFill/>
          </a:ln>
          <a:effectLst>
            <a:outerShdw blurRad="101600" rotWithShape="0" algn="bl" dir="5400000" dist="38100">
              <a:srgbClr val="1B1F3B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" name="Google Shape;39;p4"/>
          <p:cNvSpPr/>
          <p:nvPr/>
        </p:nvSpPr>
        <p:spPr>
          <a:xfrm>
            <a:off x="6519672" y="1801368"/>
            <a:ext cx="731520" cy="731520"/>
          </a:xfrm>
          <a:prstGeom prst="ellipse">
            <a:avLst/>
          </a:prstGeom>
          <a:solidFill>
            <a:srgbClr val="1E276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sessions/focused-funny-hamilton/mnt/outputs/pptx_build/icons/calculator.png" id="40" name="Google Shape;40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680606" y="1962302"/>
            <a:ext cx="409651" cy="409651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Google Shape;41;p4"/>
          <p:cNvSpPr/>
          <p:nvPr/>
        </p:nvSpPr>
        <p:spPr>
          <a:xfrm>
            <a:off x="7452360" y="1645920"/>
            <a:ext cx="4023360" cy="32918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1550"/>
              <a:buFont typeface="Cambria"/>
              <a:buNone/>
            </a:pPr>
            <a:r>
              <a:rPr b="1" i="0" lang="en-US" sz="1550" u="none" cap="none" strike="noStrike">
                <a:solidFill>
                  <a:srgbClr val="1E2761"/>
                </a:solidFill>
                <a:latin typeface="Cambria"/>
                <a:ea typeface="Cambria"/>
                <a:cs typeface="Cambria"/>
                <a:sym typeface="Cambria"/>
              </a:rPr>
              <a:t>MPBF Norms &amp; DSCR</a:t>
            </a:r>
            <a:endParaRPr b="0" i="0" sz="1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4"/>
          <p:cNvSpPr/>
          <p:nvPr/>
        </p:nvSpPr>
        <p:spPr>
          <a:xfrm>
            <a:off x="7452360" y="1993392"/>
            <a:ext cx="4023360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Tandon &amp; Nayak Committee methods, promoter margin, and debt-service coverage.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43;p4"/>
          <p:cNvSpPr/>
          <p:nvPr/>
        </p:nvSpPr>
        <p:spPr>
          <a:xfrm>
            <a:off x="502920" y="3035808"/>
            <a:ext cx="5440680" cy="1371600"/>
          </a:xfrm>
          <a:prstGeom prst="roundRect">
            <a:avLst>
              <a:gd fmla="val 6000" name="adj"/>
            </a:avLst>
          </a:prstGeom>
          <a:solidFill>
            <a:srgbClr val="FFFFFF"/>
          </a:solidFill>
          <a:ln>
            <a:noFill/>
          </a:ln>
          <a:effectLst>
            <a:outerShdw blurRad="101600" rotWithShape="0" algn="bl" dir="5400000" dist="38100">
              <a:srgbClr val="1B1F3B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" name="Google Shape;44;p4"/>
          <p:cNvSpPr/>
          <p:nvPr/>
        </p:nvSpPr>
        <p:spPr>
          <a:xfrm>
            <a:off x="758952" y="3355848"/>
            <a:ext cx="731520" cy="731520"/>
          </a:xfrm>
          <a:prstGeom prst="ellipse">
            <a:avLst/>
          </a:prstGeom>
          <a:solidFill>
            <a:srgbClr val="1E276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sessions/focused-funny-hamilton/mnt/outputs/pptx_build/icons/chart.png" id="45" name="Google Shape;45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19886" y="3516782"/>
            <a:ext cx="409651" cy="40965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4"/>
          <p:cNvSpPr/>
          <p:nvPr/>
        </p:nvSpPr>
        <p:spPr>
          <a:xfrm>
            <a:off x="1691640" y="3200400"/>
            <a:ext cx="4023360" cy="32918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1550"/>
              <a:buFont typeface="Cambria"/>
              <a:buNone/>
            </a:pPr>
            <a:r>
              <a:rPr b="1" i="0" lang="en-US" sz="1550" u="none" cap="none" strike="noStrike">
                <a:solidFill>
                  <a:srgbClr val="1E2761"/>
                </a:solidFill>
                <a:latin typeface="Cambria"/>
                <a:ea typeface="Cambria"/>
                <a:cs typeface="Cambria"/>
                <a:sym typeface="Cambria"/>
              </a:rPr>
              <a:t>CMA Data &amp; Ratio Analysis</a:t>
            </a:r>
            <a:endParaRPr b="0" i="0" sz="1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47;p4"/>
          <p:cNvSpPr/>
          <p:nvPr/>
        </p:nvSpPr>
        <p:spPr>
          <a:xfrm>
            <a:off x="1691640" y="3547872"/>
            <a:ext cx="4023360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Reading balance sheets, key financial ratios, and CMA data preparation.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48;p4"/>
          <p:cNvSpPr/>
          <p:nvPr/>
        </p:nvSpPr>
        <p:spPr>
          <a:xfrm>
            <a:off x="6263640" y="3035808"/>
            <a:ext cx="5440680" cy="1371600"/>
          </a:xfrm>
          <a:prstGeom prst="roundRect">
            <a:avLst>
              <a:gd fmla="val 6000" name="adj"/>
            </a:avLst>
          </a:prstGeom>
          <a:solidFill>
            <a:srgbClr val="FFFFFF"/>
          </a:solidFill>
          <a:ln>
            <a:noFill/>
          </a:ln>
          <a:effectLst>
            <a:outerShdw blurRad="101600" rotWithShape="0" algn="bl" dir="5400000" dist="38100">
              <a:srgbClr val="1B1F3B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" name="Google Shape;49;p4"/>
          <p:cNvSpPr/>
          <p:nvPr/>
        </p:nvSpPr>
        <p:spPr>
          <a:xfrm>
            <a:off x="6519672" y="3355848"/>
            <a:ext cx="731520" cy="731520"/>
          </a:xfrm>
          <a:prstGeom prst="ellipse">
            <a:avLst/>
          </a:prstGeom>
          <a:solidFill>
            <a:srgbClr val="1E276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sessions/focused-funny-hamilton/mnt/outputs/pptx_build/icons/shield.png" id="50" name="Google Shape;50;p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680606" y="3516782"/>
            <a:ext cx="409651" cy="409651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4"/>
          <p:cNvSpPr/>
          <p:nvPr/>
        </p:nvSpPr>
        <p:spPr>
          <a:xfrm>
            <a:off x="7452360" y="3200400"/>
            <a:ext cx="4023360" cy="32918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1550"/>
              <a:buFont typeface="Cambria"/>
              <a:buNone/>
            </a:pPr>
            <a:r>
              <a:rPr b="1" i="0" lang="en-US" sz="1550" u="none" cap="none" strike="noStrike">
                <a:solidFill>
                  <a:srgbClr val="1E2761"/>
                </a:solidFill>
                <a:latin typeface="Cambria"/>
                <a:ea typeface="Cambria"/>
                <a:cs typeface="Cambria"/>
                <a:sym typeface="Cambria"/>
              </a:rPr>
              <a:t>CIBIL, SMA &amp; Dedupe Checks</a:t>
            </a:r>
            <a:endParaRPr b="0" i="0" sz="1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4"/>
          <p:cNvSpPr/>
          <p:nvPr/>
        </p:nvSpPr>
        <p:spPr>
          <a:xfrm>
            <a:off x="7452360" y="3547872"/>
            <a:ext cx="4023360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Credit bureau reports, SMA classification, and borrower background checks.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4"/>
          <p:cNvSpPr/>
          <p:nvPr/>
        </p:nvSpPr>
        <p:spPr>
          <a:xfrm>
            <a:off x="502920" y="4590288"/>
            <a:ext cx="5440680" cy="1371600"/>
          </a:xfrm>
          <a:prstGeom prst="roundRect">
            <a:avLst>
              <a:gd fmla="val 6000" name="adj"/>
            </a:avLst>
          </a:prstGeom>
          <a:solidFill>
            <a:srgbClr val="FFFFFF"/>
          </a:solidFill>
          <a:ln>
            <a:noFill/>
          </a:ln>
          <a:effectLst>
            <a:outerShdw blurRad="101600" rotWithShape="0" algn="bl" dir="5400000" dist="38100">
              <a:srgbClr val="1B1F3B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p4"/>
          <p:cNvSpPr/>
          <p:nvPr/>
        </p:nvSpPr>
        <p:spPr>
          <a:xfrm>
            <a:off x="758952" y="4910328"/>
            <a:ext cx="731520" cy="731520"/>
          </a:xfrm>
          <a:prstGeom prst="ellipse">
            <a:avLst/>
          </a:prstGeom>
          <a:solidFill>
            <a:srgbClr val="1E276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sessions/focused-funny-hamilton/mnt/outputs/pptx_build/icons/document.png" id="55" name="Google Shape;55;p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19886" y="5071262"/>
            <a:ext cx="409651" cy="409651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4"/>
          <p:cNvSpPr/>
          <p:nvPr/>
        </p:nvSpPr>
        <p:spPr>
          <a:xfrm>
            <a:off x="1691640" y="4754880"/>
            <a:ext cx="4023360" cy="32918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1550"/>
              <a:buFont typeface="Cambria"/>
              <a:buNone/>
            </a:pPr>
            <a:r>
              <a:rPr b="1" i="0" lang="en-US" sz="1550" u="none" cap="none" strike="noStrike">
                <a:solidFill>
                  <a:srgbClr val="1E2761"/>
                </a:solidFill>
                <a:latin typeface="Cambria"/>
                <a:ea typeface="Cambria"/>
                <a:cs typeface="Cambria"/>
                <a:sym typeface="Cambria"/>
              </a:rPr>
              <a:t>Documentation &amp; Mortgage</a:t>
            </a:r>
            <a:endParaRPr b="0" i="0" sz="1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4"/>
          <p:cNvSpPr/>
          <p:nvPr/>
        </p:nvSpPr>
        <p:spPr>
          <a:xfrm>
            <a:off x="1691640" y="5102352"/>
            <a:ext cx="4023360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Security documents, valuation, title search, and mortgage types.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4"/>
          <p:cNvSpPr/>
          <p:nvPr/>
        </p:nvSpPr>
        <p:spPr>
          <a:xfrm>
            <a:off x="6263640" y="4590288"/>
            <a:ext cx="5440680" cy="1371600"/>
          </a:xfrm>
          <a:prstGeom prst="roundRect">
            <a:avLst>
              <a:gd fmla="val 6000" name="adj"/>
            </a:avLst>
          </a:prstGeom>
          <a:solidFill>
            <a:srgbClr val="FFFFFF"/>
          </a:solidFill>
          <a:ln>
            <a:noFill/>
          </a:ln>
          <a:effectLst>
            <a:outerShdw blurRad="101600" rotWithShape="0" algn="bl" dir="5400000" dist="38100">
              <a:srgbClr val="1B1F3B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4"/>
          <p:cNvSpPr/>
          <p:nvPr/>
        </p:nvSpPr>
        <p:spPr>
          <a:xfrm>
            <a:off x="6519672" y="4910328"/>
            <a:ext cx="731520" cy="731520"/>
          </a:xfrm>
          <a:prstGeom prst="ellipse">
            <a:avLst/>
          </a:prstGeom>
          <a:solidFill>
            <a:srgbClr val="1E276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sessions/focused-funny-hamilton/mnt/outputs/pptx_build/icons/disbursement.png" id="60" name="Google Shape;60;p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680606" y="5071262"/>
            <a:ext cx="409651" cy="409651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4"/>
          <p:cNvSpPr/>
          <p:nvPr/>
        </p:nvSpPr>
        <p:spPr>
          <a:xfrm>
            <a:off x="7452360" y="4754880"/>
            <a:ext cx="4023360" cy="32918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1550"/>
              <a:buFont typeface="Cambria"/>
              <a:buNone/>
            </a:pPr>
            <a:r>
              <a:rPr b="1" i="0" lang="en-US" sz="1550" u="none" cap="none" strike="noStrike">
                <a:solidFill>
                  <a:srgbClr val="1E2761"/>
                </a:solidFill>
                <a:latin typeface="Cambria"/>
                <a:ea typeface="Cambria"/>
                <a:cs typeface="Cambria"/>
                <a:sym typeface="Cambria"/>
              </a:rPr>
              <a:t>Loan Disbursement Process</a:t>
            </a:r>
            <a:endParaRPr b="0" i="0" sz="1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4"/>
          <p:cNvSpPr/>
          <p:nvPr/>
        </p:nvSpPr>
        <p:spPr>
          <a:xfrm>
            <a:off x="7452360" y="5102352"/>
            <a:ext cx="4023360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Sanction to disbursement paperwork, renewal, and periodic review.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4"/>
          <p:cNvSpPr/>
          <p:nvPr/>
        </p:nvSpPr>
        <p:spPr>
          <a:xfrm>
            <a:off x="502920" y="6547104"/>
            <a:ext cx="73152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AA0B5"/>
              </a:buClr>
              <a:buSzPts val="950"/>
              <a:buFont typeface="Calibri"/>
              <a:buNone/>
            </a:pPr>
            <a:r>
              <a:rPr b="0" i="0" lang="en-US" sz="950" u="none" cap="none" strike="noStrike">
                <a:solidFill>
                  <a:srgbClr val="9AA0B5"/>
                </a:solidFill>
                <a:latin typeface="Calibri"/>
                <a:ea typeface="Calibri"/>
                <a:cs typeface="Calibri"/>
                <a:sym typeface="Calibri"/>
              </a:rPr>
              <a:t>TFFT — True Friends Financial Technologies  |  tffti.com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F6FB"/>
        </a:solidFill>
      </p:bgPr>
    </p:bg>
    <p:spTree>
      <p:nvGrpSpPr>
        <p:cNvPr id="612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p22"/>
          <p:cNvSpPr/>
          <p:nvPr/>
        </p:nvSpPr>
        <p:spPr>
          <a:xfrm>
            <a:off x="502920" y="457200"/>
            <a:ext cx="749808" cy="749808"/>
          </a:xfrm>
          <a:prstGeom prst="ellipse">
            <a:avLst/>
          </a:prstGeom>
          <a:solidFill>
            <a:srgbClr val="1E276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sessions/focused-funny-hamilton/mnt/outputs/pptx_build/icons/shield.png" id="614" name="Google Shape;614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7878" y="622158"/>
            <a:ext cx="419892" cy="419892"/>
          </a:xfrm>
          <a:prstGeom prst="rect">
            <a:avLst/>
          </a:prstGeom>
          <a:noFill/>
          <a:ln>
            <a:noFill/>
          </a:ln>
        </p:spPr>
      </p:pic>
      <p:sp>
        <p:nvSpPr>
          <p:cNvPr id="615" name="Google Shape;615;p22"/>
          <p:cNvSpPr/>
          <p:nvPr/>
        </p:nvSpPr>
        <p:spPr>
          <a:xfrm>
            <a:off x="1417320" y="438912"/>
            <a:ext cx="841248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93B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E8A93B"/>
                </a:solidFill>
                <a:latin typeface="Calibri"/>
                <a:ea typeface="Calibri"/>
                <a:cs typeface="Calibri"/>
                <a:sym typeface="Calibri"/>
              </a:rPr>
              <a:t>PART FOUR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6" name="Google Shape;616;p22"/>
          <p:cNvSpPr/>
          <p:nvPr/>
        </p:nvSpPr>
        <p:spPr>
          <a:xfrm>
            <a:off x="1371600" y="676656"/>
            <a:ext cx="1005840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2700"/>
              <a:buFont typeface="Cambria"/>
              <a:buNone/>
            </a:pPr>
            <a:r>
              <a:rPr b="1" i="0" lang="en-US" sz="2700" u="none" cap="none" strike="noStrike">
                <a:solidFill>
                  <a:srgbClr val="1E2761"/>
                </a:solidFill>
                <a:latin typeface="Cambria"/>
                <a:ea typeface="Cambria"/>
                <a:cs typeface="Cambria"/>
                <a:sym typeface="Cambria"/>
              </a:rPr>
              <a:t>Dedupe, Fraud &amp; CRILC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7" name="Google Shape;617;p22"/>
          <p:cNvSpPr/>
          <p:nvPr/>
        </p:nvSpPr>
        <p:spPr>
          <a:xfrm>
            <a:off x="11109960" y="320040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E4E8F5"/>
              </a:buClr>
              <a:buSzPts val="4600"/>
              <a:buFont typeface="Cambria"/>
              <a:buNone/>
            </a:pPr>
            <a:r>
              <a:rPr b="1" i="0" lang="en-US" sz="4600" u="none" cap="none" strike="noStrike">
                <a:solidFill>
                  <a:srgbClr val="E4E8F5"/>
                </a:solidFill>
                <a:latin typeface="Cambria"/>
                <a:ea typeface="Cambria"/>
                <a:cs typeface="Cambria"/>
                <a:sym typeface="Cambria"/>
              </a:rPr>
              <a:t>4</a:t>
            </a:r>
            <a:endParaRPr b="0" i="0" sz="4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8" name="Google Shape;618;p22"/>
          <p:cNvSpPr/>
          <p:nvPr/>
        </p:nvSpPr>
        <p:spPr>
          <a:xfrm>
            <a:off x="502920" y="1481328"/>
            <a:ext cx="6720840" cy="3474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1600"/>
              <a:buFont typeface="Cambria"/>
              <a:buNone/>
            </a:pPr>
            <a:r>
              <a:rPr b="1" i="0" lang="en-US" sz="1600" u="none" cap="none" strike="noStrike">
                <a:solidFill>
                  <a:srgbClr val="1E2761"/>
                </a:solidFill>
                <a:latin typeface="Cambria"/>
                <a:ea typeface="Cambria"/>
                <a:cs typeface="Cambria"/>
                <a:sym typeface="Cambria"/>
              </a:rPr>
              <a:t>System-Wide Visibility Beyond the ID Match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9" name="Google Shape;619;p22"/>
          <p:cNvSpPr/>
          <p:nvPr/>
        </p:nvSpPr>
        <p:spPr>
          <a:xfrm>
            <a:off x="502920" y="1947672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0" name="Google Shape;620;p22"/>
          <p:cNvSpPr/>
          <p:nvPr/>
        </p:nvSpPr>
        <p:spPr>
          <a:xfrm>
            <a:off x="704088" y="1837944"/>
            <a:ext cx="6519672" cy="548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Internal dedupe spans all bank departments via the CBS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1" name="Google Shape;621;p22"/>
          <p:cNvSpPr/>
          <p:nvPr/>
        </p:nvSpPr>
        <p:spPr>
          <a:xfrm>
            <a:off x="502920" y="2496312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2" name="Google Shape;622;p22"/>
          <p:cNvSpPr/>
          <p:nvPr/>
        </p:nvSpPr>
        <p:spPr>
          <a:xfrm>
            <a:off x="704088" y="2386584"/>
            <a:ext cx="6519672" cy="548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No standardization — every bank builds its own dedupe process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3" name="Google Shape;623;p22"/>
          <p:cNvSpPr/>
          <p:nvPr/>
        </p:nvSpPr>
        <p:spPr>
          <a:xfrm>
            <a:off x="502920" y="3044952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4" name="Google Shape;624;p22"/>
          <p:cNvSpPr/>
          <p:nvPr/>
        </p:nvSpPr>
        <p:spPr>
          <a:xfrm>
            <a:off x="704088" y="2935224"/>
            <a:ext cx="6519672" cy="548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Match returns Positive/Negative via PAN, Aadhaar, DOB, mobile, address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5" name="Google Shape;625;p22"/>
          <p:cNvSpPr/>
          <p:nvPr/>
        </p:nvSpPr>
        <p:spPr>
          <a:xfrm>
            <a:off x="502920" y="3593592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6" name="Google Shape;626;p22"/>
          <p:cNvSpPr/>
          <p:nvPr/>
        </p:nvSpPr>
        <p:spPr>
          <a:xfrm>
            <a:off x="704088" y="3483864"/>
            <a:ext cx="6519672" cy="548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CRILC covers Scheduled Commercial Banks plus Urban Co-op Banks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7" name="Google Shape;627;p22"/>
          <p:cNvSpPr/>
          <p:nvPr/>
        </p:nvSpPr>
        <p:spPr>
          <a:xfrm>
            <a:off x="7452360" y="1481328"/>
            <a:ext cx="4233672" cy="5029200"/>
          </a:xfrm>
          <a:prstGeom prst="roundRect">
            <a:avLst>
              <a:gd fmla="val 2160" name="adj"/>
            </a:avLst>
          </a:prstGeom>
          <a:solidFill>
            <a:srgbClr val="1E2761"/>
          </a:solidFill>
          <a:ln>
            <a:noFill/>
          </a:ln>
          <a:effectLst>
            <a:outerShdw blurRad="101600" rotWithShape="0" algn="bl" dir="5400000" dist="38100">
              <a:srgbClr val="1B1F3B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8" name="Google Shape;628;p22"/>
          <p:cNvSpPr/>
          <p:nvPr/>
        </p:nvSpPr>
        <p:spPr>
          <a:xfrm>
            <a:off x="7772400" y="1737360"/>
            <a:ext cx="3593592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93B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E8A93B"/>
                </a:solidFill>
                <a:latin typeface="Calibri"/>
                <a:ea typeface="Calibri"/>
                <a:cs typeface="Calibri"/>
                <a:sym typeface="Calibri"/>
              </a:rPr>
              <a:t>CRILC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9" name="Google Shape;629;p22"/>
          <p:cNvSpPr/>
          <p:nvPr/>
        </p:nvSpPr>
        <p:spPr>
          <a:xfrm>
            <a:off x="7772400" y="2011680"/>
            <a:ext cx="3593592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Cambria"/>
              <a:buNone/>
            </a:pPr>
            <a:r>
              <a:rPr b="1" i="0" lang="en-US" sz="19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Weekly SMA Reporting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0" name="Google Shape;630;p22"/>
          <p:cNvSpPr/>
          <p:nvPr/>
        </p:nvSpPr>
        <p:spPr>
          <a:xfrm>
            <a:off x="7772400" y="2441448"/>
            <a:ext cx="356616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93B"/>
              </a:buClr>
              <a:buSzPts val="3000"/>
              <a:buFont typeface="Cambria"/>
              <a:buNone/>
            </a:pPr>
            <a:r>
              <a:rPr b="1" i="0" lang="en-US" sz="3000" u="none" cap="none" strike="noStrike">
                <a:solidFill>
                  <a:srgbClr val="E8A93B"/>
                </a:solidFill>
                <a:latin typeface="Cambria"/>
                <a:ea typeface="Cambria"/>
                <a:cs typeface="Cambria"/>
                <a:sym typeface="Cambria"/>
              </a:rPr>
              <a:t>WEEKLY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1" name="Google Shape;631;p22"/>
          <p:cNvSpPr/>
          <p:nvPr/>
        </p:nvSpPr>
        <p:spPr>
          <a:xfrm>
            <a:off x="7772400" y="2990088"/>
            <a:ext cx="356616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AA6D6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9AA6D6"/>
                </a:solidFill>
                <a:latin typeface="Calibri"/>
                <a:ea typeface="Calibri"/>
                <a:cs typeface="Calibri"/>
                <a:sym typeface="Calibri"/>
              </a:rPr>
              <a:t>Real-time, system-wide borrower visibility reported to RBI.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2" name="Google Shape;632;p22"/>
          <p:cNvSpPr/>
          <p:nvPr/>
        </p:nvSpPr>
        <p:spPr>
          <a:xfrm>
            <a:off x="502920" y="6547104"/>
            <a:ext cx="73152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AA0B5"/>
              </a:buClr>
              <a:buSzPts val="950"/>
              <a:buFont typeface="Calibri"/>
              <a:buNone/>
            </a:pPr>
            <a:r>
              <a:rPr b="0" i="0" lang="en-US" sz="950" u="none" cap="none" strike="noStrike">
                <a:solidFill>
                  <a:srgbClr val="9AA0B5"/>
                </a:solidFill>
                <a:latin typeface="Calibri"/>
                <a:ea typeface="Calibri"/>
                <a:cs typeface="Calibri"/>
                <a:sym typeface="Calibri"/>
              </a:rPr>
              <a:t>TFFT — True Friends Financial Technologies  |  tffti.com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F6FB"/>
        </a:solidFill>
      </p:bgPr>
    </p:bg>
    <p:spTree>
      <p:nvGrpSpPr>
        <p:cNvPr id="637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Google Shape;638;p23"/>
          <p:cNvSpPr/>
          <p:nvPr/>
        </p:nvSpPr>
        <p:spPr>
          <a:xfrm>
            <a:off x="502920" y="457200"/>
            <a:ext cx="749808" cy="749808"/>
          </a:xfrm>
          <a:prstGeom prst="ellipse">
            <a:avLst/>
          </a:prstGeom>
          <a:solidFill>
            <a:srgbClr val="1E276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sessions/focused-funny-hamilton/mnt/outputs/pptx_build/icons/shield.png" id="639" name="Google Shape;639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7878" y="622158"/>
            <a:ext cx="419892" cy="419892"/>
          </a:xfrm>
          <a:prstGeom prst="rect">
            <a:avLst/>
          </a:prstGeom>
          <a:noFill/>
          <a:ln>
            <a:noFill/>
          </a:ln>
        </p:spPr>
      </p:pic>
      <p:sp>
        <p:nvSpPr>
          <p:cNvPr id="640" name="Google Shape;640;p23"/>
          <p:cNvSpPr/>
          <p:nvPr/>
        </p:nvSpPr>
        <p:spPr>
          <a:xfrm>
            <a:off x="1417320" y="438912"/>
            <a:ext cx="841248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93B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E8A93B"/>
                </a:solidFill>
                <a:latin typeface="Calibri"/>
                <a:ea typeface="Calibri"/>
                <a:cs typeface="Calibri"/>
                <a:sym typeface="Calibri"/>
              </a:rPr>
              <a:t>PART FOUR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1" name="Google Shape;641;p23"/>
          <p:cNvSpPr/>
          <p:nvPr/>
        </p:nvSpPr>
        <p:spPr>
          <a:xfrm>
            <a:off x="1371600" y="676656"/>
            <a:ext cx="1005840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2700"/>
              <a:buFont typeface="Cambria"/>
              <a:buNone/>
            </a:pPr>
            <a:r>
              <a:rPr b="1" i="0" lang="en-US" sz="2700" u="none" cap="none" strike="noStrike">
                <a:solidFill>
                  <a:srgbClr val="1E2761"/>
                </a:solidFill>
                <a:latin typeface="Cambria"/>
                <a:ea typeface="Cambria"/>
                <a:cs typeface="Cambria"/>
                <a:sym typeface="Cambria"/>
              </a:rPr>
              <a:t>Reading a CIBIL Report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2" name="Google Shape;642;p23"/>
          <p:cNvSpPr/>
          <p:nvPr/>
        </p:nvSpPr>
        <p:spPr>
          <a:xfrm>
            <a:off x="11109960" y="320040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E4E8F5"/>
              </a:buClr>
              <a:buSzPts val="4600"/>
              <a:buFont typeface="Cambria"/>
              <a:buNone/>
            </a:pPr>
            <a:r>
              <a:rPr b="1" i="0" lang="en-US" sz="4600" u="none" cap="none" strike="noStrike">
                <a:solidFill>
                  <a:srgbClr val="E4E8F5"/>
                </a:solidFill>
                <a:latin typeface="Cambria"/>
                <a:ea typeface="Cambria"/>
                <a:cs typeface="Cambria"/>
                <a:sym typeface="Cambria"/>
              </a:rPr>
              <a:t>4</a:t>
            </a:r>
            <a:endParaRPr b="0" i="0" sz="4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3" name="Google Shape;643;p23"/>
          <p:cNvSpPr/>
          <p:nvPr/>
        </p:nvSpPr>
        <p:spPr>
          <a:xfrm>
            <a:off x="502920" y="1481328"/>
            <a:ext cx="6720840" cy="3474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1600"/>
              <a:buFont typeface="Cambria"/>
              <a:buNone/>
            </a:pPr>
            <a:r>
              <a:rPr b="1" i="0" lang="en-US" sz="1600" u="none" cap="none" strike="noStrike">
                <a:solidFill>
                  <a:srgbClr val="1E2761"/>
                </a:solidFill>
                <a:latin typeface="Cambria"/>
                <a:ea typeface="Cambria"/>
                <a:cs typeface="Cambria"/>
                <a:sym typeface="Cambria"/>
              </a:rPr>
              <a:t>From FICO's Formula to Your Report's Pages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4" name="Google Shape;644;p23"/>
          <p:cNvSpPr/>
          <p:nvPr/>
        </p:nvSpPr>
        <p:spPr>
          <a:xfrm>
            <a:off x="502920" y="1947672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5" name="Google Shape;645;p23"/>
          <p:cNvSpPr/>
          <p:nvPr/>
        </p:nvSpPr>
        <p:spPr>
          <a:xfrm>
            <a:off x="704088" y="1837944"/>
            <a:ext cx="6519672" cy="5120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FICO model born 1956 — Bill Fair &amp; Earl Isaac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6" name="Google Shape;646;p23"/>
          <p:cNvSpPr/>
          <p:nvPr/>
        </p:nvSpPr>
        <p:spPr>
          <a:xfrm>
            <a:off x="502920" y="2459736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7" name="Google Shape;647;p23"/>
          <p:cNvSpPr/>
          <p:nvPr/>
        </p:nvSpPr>
        <p:spPr>
          <a:xfrm>
            <a:off x="704088" y="2350008"/>
            <a:ext cx="6519672" cy="5120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CIBIL is India's first credit bureau, established in 2000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8" name="Google Shape;648;p23"/>
          <p:cNvSpPr/>
          <p:nvPr/>
        </p:nvSpPr>
        <p:spPr>
          <a:xfrm>
            <a:off x="502920" y="2971800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9" name="Google Shape;649;p23"/>
          <p:cNvSpPr/>
          <p:nvPr/>
        </p:nvSpPr>
        <p:spPr>
          <a:xfrm>
            <a:off x="704088" y="2862072"/>
            <a:ext cx="6519672" cy="5120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No credit history shows as "-1" / "NH," never as zero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0" name="Google Shape;650;p23"/>
          <p:cNvSpPr/>
          <p:nvPr/>
        </p:nvSpPr>
        <p:spPr>
          <a:xfrm>
            <a:off x="502920" y="3483864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1" name="Google Shape;651;p23"/>
          <p:cNvSpPr/>
          <p:nvPr/>
        </p:nvSpPr>
        <p:spPr>
          <a:xfrm>
            <a:off x="704088" y="3374136"/>
            <a:ext cx="6519672" cy="5120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Score bands: 725+ okay, 750+ good, 780–790 very good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2" name="Google Shape;652;p23"/>
          <p:cNvSpPr/>
          <p:nvPr/>
        </p:nvSpPr>
        <p:spPr>
          <a:xfrm>
            <a:off x="502920" y="3995928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3" name="Google Shape;653;p23"/>
          <p:cNvSpPr/>
          <p:nvPr/>
        </p:nvSpPr>
        <p:spPr>
          <a:xfrm>
            <a:off x="704088" y="3886200"/>
            <a:ext cx="6519672" cy="5120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Report reads: ID info → Score → Accounts → Enquiries → Loan DPD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4" name="Google Shape;654;p23"/>
          <p:cNvSpPr/>
          <p:nvPr/>
        </p:nvSpPr>
        <p:spPr>
          <a:xfrm>
            <a:off x="7452360" y="1481328"/>
            <a:ext cx="4233672" cy="5029200"/>
          </a:xfrm>
          <a:prstGeom prst="roundRect">
            <a:avLst>
              <a:gd fmla="val 2160" name="adj"/>
            </a:avLst>
          </a:prstGeom>
          <a:solidFill>
            <a:srgbClr val="1E2761"/>
          </a:solidFill>
          <a:ln>
            <a:noFill/>
          </a:ln>
          <a:effectLst>
            <a:outerShdw blurRad="101600" rotWithShape="0" algn="bl" dir="5400000" dist="38100">
              <a:srgbClr val="1B1F3B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5" name="Google Shape;655;p23"/>
          <p:cNvSpPr/>
          <p:nvPr/>
        </p:nvSpPr>
        <p:spPr>
          <a:xfrm>
            <a:off x="7772400" y="1737360"/>
            <a:ext cx="3593592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93B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E8A93B"/>
                </a:solidFill>
                <a:latin typeface="Calibri"/>
                <a:ea typeface="Calibri"/>
                <a:cs typeface="Calibri"/>
                <a:sym typeface="Calibri"/>
              </a:rPr>
              <a:t>OWNERSHIP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6" name="Google Shape;656;p23"/>
          <p:cNvSpPr/>
          <p:nvPr/>
        </p:nvSpPr>
        <p:spPr>
          <a:xfrm>
            <a:off x="7772400" y="2011680"/>
            <a:ext cx="3593592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Cambria"/>
              <a:buNone/>
            </a:pPr>
            <a:r>
              <a:rPr b="1" i="0" lang="en-US" sz="19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TransUnion CIBIL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7" name="Google Shape;657;p23"/>
          <p:cNvSpPr/>
          <p:nvPr/>
        </p:nvSpPr>
        <p:spPr>
          <a:xfrm>
            <a:off x="7772400" y="2441448"/>
            <a:ext cx="356616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93B"/>
              </a:buClr>
              <a:buSzPts val="3400"/>
              <a:buFont typeface="Cambria"/>
              <a:buNone/>
            </a:pPr>
            <a:r>
              <a:rPr b="1" i="0" lang="en-US" sz="3400" u="none" cap="none" strike="noStrike">
                <a:solidFill>
                  <a:srgbClr val="E8A93B"/>
                </a:solidFill>
                <a:latin typeface="Cambria"/>
                <a:ea typeface="Cambria"/>
                <a:cs typeface="Cambria"/>
                <a:sym typeface="Cambria"/>
              </a:rPr>
              <a:t>92.1%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8" name="Google Shape;658;p23"/>
          <p:cNvSpPr/>
          <p:nvPr/>
        </p:nvSpPr>
        <p:spPr>
          <a:xfrm>
            <a:off x="7772400" y="2990088"/>
            <a:ext cx="356616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AA6D6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9AA6D6"/>
                </a:solidFill>
                <a:latin typeface="Calibri"/>
                <a:ea typeface="Calibri"/>
                <a:cs typeface="Calibri"/>
                <a:sym typeface="Calibri"/>
              </a:rPr>
              <a:t>TransUnion's stake acquired in CIBIL, 2016.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9" name="Google Shape;659;p23"/>
          <p:cNvSpPr/>
          <p:nvPr/>
        </p:nvSpPr>
        <p:spPr>
          <a:xfrm>
            <a:off x="502920" y="6547104"/>
            <a:ext cx="73152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AA0B5"/>
              </a:buClr>
              <a:buSzPts val="950"/>
              <a:buFont typeface="Calibri"/>
              <a:buNone/>
            </a:pPr>
            <a:r>
              <a:rPr b="0" i="0" lang="en-US" sz="950" u="none" cap="none" strike="noStrike">
                <a:solidFill>
                  <a:srgbClr val="9AA0B5"/>
                </a:solidFill>
                <a:latin typeface="Calibri"/>
                <a:ea typeface="Calibri"/>
                <a:cs typeface="Calibri"/>
                <a:sym typeface="Calibri"/>
              </a:rPr>
              <a:t>TFFT — True Friends Financial Technologies  |  tffti.com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F6FB"/>
        </a:solidFill>
      </p:bgPr>
    </p:bg>
    <p:spTree>
      <p:nvGrpSpPr>
        <p:cNvPr id="664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Google Shape;665;p24"/>
          <p:cNvSpPr/>
          <p:nvPr/>
        </p:nvSpPr>
        <p:spPr>
          <a:xfrm>
            <a:off x="502920" y="457200"/>
            <a:ext cx="749808" cy="749808"/>
          </a:xfrm>
          <a:prstGeom prst="ellipse">
            <a:avLst/>
          </a:prstGeom>
          <a:solidFill>
            <a:srgbClr val="1E276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sessions/focused-funny-hamilton/mnt/outputs/pptx_build/icons/shield.png" id="666" name="Google Shape;666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7878" y="622158"/>
            <a:ext cx="419892" cy="419892"/>
          </a:xfrm>
          <a:prstGeom prst="rect">
            <a:avLst/>
          </a:prstGeom>
          <a:noFill/>
          <a:ln>
            <a:noFill/>
          </a:ln>
        </p:spPr>
      </p:pic>
      <p:sp>
        <p:nvSpPr>
          <p:cNvPr id="667" name="Google Shape;667;p24"/>
          <p:cNvSpPr/>
          <p:nvPr/>
        </p:nvSpPr>
        <p:spPr>
          <a:xfrm>
            <a:off x="1417320" y="438912"/>
            <a:ext cx="841248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93B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E8A93B"/>
                </a:solidFill>
                <a:latin typeface="Calibri"/>
                <a:ea typeface="Calibri"/>
                <a:cs typeface="Calibri"/>
                <a:sym typeface="Calibri"/>
              </a:rPr>
              <a:t>PART FOUR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8" name="Google Shape;668;p24"/>
          <p:cNvSpPr/>
          <p:nvPr/>
        </p:nvSpPr>
        <p:spPr>
          <a:xfrm>
            <a:off x="1371600" y="676656"/>
            <a:ext cx="1005840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2700"/>
              <a:buFont typeface="Cambria"/>
              <a:buNone/>
            </a:pPr>
            <a:r>
              <a:rPr b="1" i="0" lang="en-US" sz="2700" u="none" cap="none" strike="noStrike">
                <a:solidFill>
                  <a:srgbClr val="1E2761"/>
                </a:solidFill>
                <a:latin typeface="Cambria"/>
                <a:ea typeface="Cambria"/>
                <a:cs typeface="Cambria"/>
                <a:sym typeface="Cambria"/>
              </a:rPr>
              <a:t>Improving the Score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9" name="Google Shape;669;p24"/>
          <p:cNvSpPr/>
          <p:nvPr/>
        </p:nvSpPr>
        <p:spPr>
          <a:xfrm>
            <a:off x="11109960" y="320040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E4E8F5"/>
              </a:buClr>
              <a:buSzPts val="4600"/>
              <a:buFont typeface="Cambria"/>
              <a:buNone/>
            </a:pPr>
            <a:r>
              <a:rPr b="1" i="0" lang="en-US" sz="4600" u="none" cap="none" strike="noStrike">
                <a:solidFill>
                  <a:srgbClr val="E4E8F5"/>
                </a:solidFill>
                <a:latin typeface="Cambria"/>
                <a:ea typeface="Cambria"/>
                <a:cs typeface="Cambria"/>
                <a:sym typeface="Cambria"/>
              </a:rPr>
              <a:t>4</a:t>
            </a:r>
            <a:endParaRPr b="0" i="0" sz="4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0" name="Google Shape;670;p24"/>
          <p:cNvSpPr/>
          <p:nvPr/>
        </p:nvSpPr>
        <p:spPr>
          <a:xfrm>
            <a:off x="502920" y="1481328"/>
            <a:ext cx="6720840" cy="3474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1600"/>
              <a:buFont typeface="Cambria"/>
              <a:buNone/>
            </a:pPr>
            <a:r>
              <a:rPr b="1" i="0" lang="en-US" sz="1600" u="none" cap="none" strike="noStrike">
                <a:solidFill>
                  <a:srgbClr val="1E2761"/>
                </a:solidFill>
                <a:latin typeface="Cambria"/>
                <a:ea typeface="Cambria"/>
                <a:cs typeface="Cambria"/>
                <a:sym typeface="Cambria"/>
              </a:rPr>
              <a:t>CMR Mechanics and Practical Fixes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1" name="Google Shape;671;p24"/>
          <p:cNvSpPr/>
          <p:nvPr/>
        </p:nvSpPr>
        <p:spPr>
          <a:xfrm>
            <a:off x="502920" y="1947672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2" name="Google Shape;672;p24"/>
          <p:cNvSpPr/>
          <p:nvPr/>
        </p:nvSpPr>
        <p:spPr>
          <a:xfrm>
            <a:off x="704088" y="1837944"/>
            <a:ext cx="6519672" cy="5120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CMR up to ~5 is okay; 6–9 raises concern; CMR-10 is worst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3" name="Google Shape;673;p24"/>
          <p:cNvSpPr/>
          <p:nvPr/>
        </p:nvSpPr>
        <p:spPr>
          <a:xfrm>
            <a:off x="502920" y="2459736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4" name="Google Shape;674;p24"/>
          <p:cNvSpPr/>
          <p:nvPr/>
        </p:nvSpPr>
        <p:spPr>
          <a:xfrm>
            <a:off x="704088" y="2350008"/>
            <a:ext cx="6519672" cy="5120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Multi-PAN mix-ups resolved via a consolidated commercial report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5" name="Google Shape;675;p24"/>
          <p:cNvSpPr/>
          <p:nvPr/>
        </p:nvSpPr>
        <p:spPr>
          <a:xfrm>
            <a:off x="502920" y="2971800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6" name="Google Shape;676;p24"/>
          <p:cNvSpPr/>
          <p:nvPr/>
        </p:nvSpPr>
        <p:spPr>
          <a:xfrm>
            <a:off x="704088" y="2862072"/>
            <a:ext cx="6519672" cy="5120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Payment history is the single largest scoring factor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7" name="Google Shape;677;p24"/>
          <p:cNvSpPr/>
          <p:nvPr/>
        </p:nvSpPr>
        <p:spPr>
          <a:xfrm>
            <a:off x="502920" y="3483864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8" name="Google Shape;678;p24"/>
          <p:cNvSpPr/>
          <p:nvPr/>
        </p:nvSpPr>
        <p:spPr>
          <a:xfrm>
            <a:off x="704088" y="3374136"/>
            <a:ext cx="6519672" cy="5120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Pay before the statement date, not just the due date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9" name="Google Shape;679;p24"/>
          <p:cNvSpPr/>
          <p:nvPr/>
        </p:nvSpPr>
        <p:spPr>
          <a:xfrm>
            <a:off x="502920" y="3995928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0" name="Google Shape;680;p24"/>
          <p:cNvSpPr/>
          <p:nvPr/>
        </p:nvSpPr>
        <p:spPr>
          <a:xfrm>
            <a:off x="704088" y="3886200"/>
            <a:ext cx="6519672" cy="5120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Self-check: cibil.com (~₹500–550 detailed) or paisabazaar.com (free)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1" name="Google Shape;681;p24"/>
          <p:cNvSpPr/>
          <p:nvPr/>
        </p:nvSpPr>
        <p:spPr>
          <a:xfrm>
            <a:off x="7452360" y="1481328"/>
            <a:ext cx="4233672" cy="5029200"/>
          </a:xfrm>
          <a:prstGeom prst="roundRect">
            <a:avLst>
              <a:gd fmla="val 2160" name="adj"/>
            </a:avLst>
          </a:prstGeom>
          <a:solidFill>
            <a:srgbClr val="1E2761"/>
          </a:solidFill>
          <a:ln>
            <a:noFill/>
          </a:ln>
          <a:effectLst>
            <a:outerShdw blurRad="101600" rotWithShape="0" algn="bl" dir="5400000" dist="38100">
              <a:srgbClr val="1B1F3B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2" name="Google Shape;682;p24"/>
          <p:cNvSpPr/>
          <p:nvPr/>
        </p:nvSpPr>
        <p:spPr>
          <a:xfrm>
            <a:off x="7772400" y="1737360"/>
            <a:ext cx="3593592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93B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E8A93B"/>
                </a:solidFill>
                <a:latin typeface="Calibri"/>
                <a:ea typeface="Calibri"/>
                <a:cs typeface="Calibri"/>
                <a:sym typeface="Calibri"/>
              </a:rPr>
              <a:t>TURNAROUND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3" name="Google Shape;683;p24"/>
          <p:cNvSpPr/>
          <p:nvPr/>
        </p:nvSpPr>
        <p:spPr>
          <a:xfrm>
            <a:off x="7772400" y="2011680"/>
            <a:ext cx="3593592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Cambria"/>
              <a:buNone/>
            </a:pPr>
            <a:r>
              <a:rPr b="1" i="0" lang="en-US" sz="19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Fixing a Garbled Report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4" name="Google Shape;684;p24"/>
          <p:cNvSpPr/>
          <p:nvPr/>
        </p:nvSpPr>
        <p:spPr>
          <a:xfrm>
            <a:off x="7772400" y="2441448"/>
            <a:ext cx="356616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93B"/>
              </a:buClr>
              <a:buSzPts val="2800"/>
              <a:buFont typeface="Cambria"/>
              <a:buNone/>
            </a:pPr>
            <a:r>
              <a:rPr b="1" i="0" lang="en-US" sz="2800" u="none" cap="none" strike="noStrike">
                <a:solidFill>
                  <a:srgbClr val="E8A93B"/>
                </a:solidFill>
                <a:latin typeface="Cambria"/>
                <a:ea typeface="Cambria"/>
                <a:cs typeface="Cambria"/>
                <a:sym typeface="Cambria"/>
              </a:rPr>
              <a:t>3–4 DAYS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5" name="Google Shape;685;p24"/>
          <p:cNvSpPr/>
          <p:nvPr/>
        </p:nvSpPr>
        <p:spPr>
          <a:xfrm>
            <a:off x="7772400" y="2990088"/>
            <a:ext cx="356616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AA6D6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9AA6D6"/>
                </a:solidFill>
                <a:latin typeface="Calibri"/>
                <a:ea typeface="Calibri"/>
                <a:cs typeface="Calibri"/>
                <a:sym typeface="Calibri"/>
              </a:rPr>
              <a:t>To resolve a multi-PAN commercial CIBIL mix-up.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6" name="Google Shape;686;p24"/>
          <p:cNvSpPr/>
          <p:nvPr/>
        </p:nvSpPr>
        <p:spPr>
          <a:xfrm>
            <a:off x="502920" y="6547104"/>
            <a:ext cx="73152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AA0B5"/>
              </a:buClr>
              <a:buSzPts val="950"/>
              <a:buFont typeface="Calibri"/>
              <a:buNone/>
            </a:pPr>
            <a:r>
              <a:rPr b="0" i="0" lang="en-US" sz="950" u="none" cap="none" strike="noStrike">
                <a:solidFill>
                  <a:srgbClr val="9AA0B5"/>
                </a:solidFill>
                <a:latin typeface="Calibri"/>
                <a:ea typeface="Calibri"/>
                <a:cs typeface="Calibri"/>
                <a:sym typeface="Calibri"/>
              </a:rPr>
              <a:t>TFFT — True Friends Financial Technologies  |  tffti.com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F6FB"/>
        </a:solidFill>
      </p:bgPr>
    </p:bg>
    <p:spTree>
      <p:nvGrpSpPr>
        <p:cNvPr id="69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Google Shape;692;p25"/>
          <p:cNvSpPr/>
          <p:nvPr/>
        </p:nvSpPr>
        <p:spPr>
          <a:xfrm>
            <a:off x="502920" y="457200"/>
            <a:ext cx="749808" cy="749808"/>
          </a:xfrm>
          <a:prstGeom prst="ellipse">
            <a:avLst/>
          </a:prstGeom>
          <a:solidFill>
            <a:srgbClr val="1E276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sessions/focused-funny-hamilton/mnt/outputs/pptx_build/icons/shield.png" id="693" name="Google Shape;693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7878" y="622158"/>
            <a:ext cx="419892" cy="419892"/>
          </a:xfrm>
          <a:prstGeom prst="rect">
            <a:avLst/>
          </a:prstGeom>
          <a:noFill/>
          <a:ln>
            <a:noFill/>
          </a:ln>
        </p:spPr>
      </p:pic>
      <p:sp>
        <p:nvSpPr>
          <p:cNvPr id="694" name="Google Shape;694;p25"/>
          <p:cNvSpPr/>
          <p:nvPr/>
        </p:nvSpPr>
        <p:spPr>
          <a:xfrm>
            <a:off x="1417320" y="438912"/>
            <a:ext cx="841248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93B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E8A93B"/>
                </a:solidFill>
                <a:latin typeface="Calibri"/>
                <a:ea typeface="Calibri"/>
                <a:cs typeface="Calibri"/>
                <a:sym typeface="Calibri"/>
              </a:rPr>
              <a:t>PART FOUR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5" name="Google Shape;695;p25"/>
          <p:cNvSpPr/>
          <p:nvPr/>
        </p:nvSpPr>
        <p:spPr>
          <a:xfrm>
            <a:off x="1371600" y="676656"/>
            <a:ext cx="1005840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2700"/>
              <a:buFont typeface="Cambria"/>
              <a:buNone/>
            </a:pPr>
            <a:r>
              <a:rPr b="1" i="0" lang="en-US" sz="2700" u="none" cap="none" strike="noStrike">
                <a:solidFill>
                  <a:srgbClr val="1E2761"/>
                </a:solidFill>
                <a:latin typeface="Cambria"/>
                <a:ea typeface="Cambria"/>
                <a:cs typeface="Cambria"/>
                <a:sym typeface="Cambria"/>
              </a:rPr>
              <a:t>Knowing the Promoter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6" name="Google Shape;696;p25"/>
          <p:cNvSpPr/>
          <p:nvPr/>
        </p:nvSpPr>
        <p:spPr>
          <a:xfrm>
            <a:off x="11109960" y="320040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E4E8F5"/>
              </a:buClr>
              <a:buSzPts val="4600"/>
              <a:buFont typeface="Cambria"/>
              <a:buNone/>
            </a:pPr>
            <a:r>
              <a:rPr b="1" i="0" lang="en-US" sz="4600" u="none" cap="none" strike="noStrike">
                <a:solidFill>
                  <a:srgbClr val="E4E8F5"/>
                </a:solidFill>
                <a:latin typeface="Cambria"/>
                <a:ea typeface="Cambria"/>
                <a:cs typeface="Cambria"/>
                <a:sym typeface="Cambria"/>
              </a:rPr>
              <a:t>4</a:t>
            </a:r>
            <a:endParaRPr b="0" i="0" sz="4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7" name="Google Shape;697;p25"/>
          <p:cNvSpPr/>
          <p:nvPr/>
        </p:nvSpPr>
        <p:spPr>
          <a:xfrm>
            <a:off x="502920" y="1481328"/>
            <a:ext cx="6720840" cy="3474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1600"/>
              <a:buFont typeface="Cambria"/>
              <a:buNone/>
            </a:pPr>
            <a:r>
              <a:rPr b="1" i="0" lang="en-US" sz="1600" u="none" cap="none" strike="noStrike">
                <a:solidFill>
                  <a:srgbClr val="1E2761"/>
                </a:solidFill>
                <a:latin typeface="Cambria"/>
                <a:ea typeface="Cambria"/>
                <a:cs typeface="Cambria"/>
                <a:sym typeface="Cambria"/>
              </a:rPr>
              <a:t>The Person Behind the Balance Sheet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8" name="Google Shape;698;p25"/>
          <p:cNvSpPr/>
          <p:nvPr/>
        </p:nvSpPr>
        <p:spPr>
          <a:xfrm>
            <a:off x="502920" y="1947672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9" name="Google Shape;699;p25"/>
          <p:cNvSpPr/>
          <p:nvPr/>
        </p:nvSpPr>
        <p:spPr>
          <a:xfrm>
            <a:off x="704088" y="1837944"/>
            <a:ext cx="6519672" cy="548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5 core checks: net worth, family, experience, knowledge, succession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0" name="Google Shape;700;p25"/>
          <p:cNvSpPr/>
          <p:nvPr/>
        </p:nvSpPr>
        <p:spPr>
          <a:xfrm>
            <a:off x="502920" y="2496312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1" name="Google Shape;701;p25"/>
          <p:cNvSpPr/>
          <p:nvPr/>
        </p:nvSpPr>
        <p:spPr>
          <a:xfrm>
            <a:off x="704088" y="2386584"/>
            <a:ext cx="6519672" cy="548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Family tree mapped across the last 25–30 years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2" name="Google Shape;702;p25"/>
          <p:cNvSpPr/>
          <p:nvPr/>
        </p:nvSpPr>
        <p:spPr>
          <a:xfrm>
            <a:off x="502920" y="3044952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3" name="Google Shape;703;p25"/>
          <p:cNvSpPr/>
          <p:nvPr/>
        </p:nvSpPr>
        <p:spPr>
          <a:xfrm>
            <a:off x="704088" y="2935224"/>
            <a:ext cx="6519672" cy="548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Age over 60 makes a succession plan a mandatory probe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4" name="Google Shape;704;p25"/>
          <p:cNvSpPr/>
          <p:nvPr/>
        </p:nvSpPr>
        <p:spPr>
          <a:xfrm>
            <a:off x="502920" y="3593592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5" name="Google Shape;705;p25"/>
          <p:cNvSpPr/>
          <p:nvPr/>
        </p:nvSpPr>
        <p:spPr>
          <a:xfrm>
            <a:off x="704088" y="3483864"/>
            <a:ext cx="6519672" cy="548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Verify signboard vs GST address — even the phase numbers must match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6" name="Google Shape;706;p25"/>
          <p:cNvSpPr/>
          <p:nvPr/>
        </p:nvSpPr>
        <p:spPr>
          <a:xfrm>
            <a:off x="7452360" y="1481328"/>
            <a:ext cx="4233672" cy="5029200"/>
          </a:xfrm>
          <a:prstGeom prst="roundRect">
            <a:avLst>
              <a:gd fmla="val 2160" name="adj"/>
            </a:avLst>
          </a:prstGeom>
          <a:solidFill>
            <a:srgbClr val="1E2761"/>
          </a:solidFill>
          <a:ln>
            <a:noFill/>
          </a:ln>
          <a:effectLst>
            <a:outerShdw blurRad="101600" rotWithShape="0" algn="bl" dir="5400000" dist="38100">
              <a:srgbClr val="1B1F3B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7" name="Google Shape;707;p25"/>
          <p:cNvSpPr/>
          <p:nvPr/>
        </p:nvSpPr>
        <p:spPr>
          <a:xfrm>
            <a:off x="7772400" y="1737360"/>
            <a:ext cx="3593592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93B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E8A93B"/>
                </a:solidFill>
                <a:latin typeface="Calibri"/>
                <a:ea typeface="Calibri"/>
                <a:cs typeface="Calibri"/>
                <a:sym typeface="Calibri"/>
              </a:rPr>
              <a:t>REAL CASE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8" name="Google Shape;708;p25"/>
          <p:cNvSpPr/>
          <p:nvPr/>
        </p:nvSpPr>
        <p:spPr>
          <a:xfrm>
            <a:off x="7772400" y="2011680"/>
            <a:ext cx="3593592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Cambria"/>
              <a:buNone/>
            </a:pPr>
            <a:r>
              <a:rPr b="1" i="0" lang="en-US" sz="19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The Access Lane Problem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9" name="Google Shape;709;p25"/>
          <p:cNvSpPr/>
          <p:nvPr/>
        </p:nvSpPr>
        <p:spPr>
          <a:xfrm>
            <a:off x="7772400" y="2441448"/>
            <a:ext cx="3566160" cy="868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>
                <a:srgbClr val="CADCFC"/>
              </a:buClr>
              <a:buSzPts val="1300"/>
              <a:buFont typeface="Calibri"/>
              <a:buNone/>
            </a:pPr>
            <a:r>
              <a:rPr b="0" i="0" lang="en-US" sz="1300" u="none" cap="none" strike="noStrike">
                <a:solidFill>
                  <a:srgbClr val="CADCFC"/>
                </a:solidFill>
                <a:latin typeface="Calibri"/>
                <a:ea typeface="Calibri"/>
                <a:cs typeface="Calibri"/>
                <a:sym typeface="Calibri"/>
              </a:rPr>
              <a:t>A site visit found only a 15 ft access lane where 40 ft was needed.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10" name="Google Shape;710;p25"/>
          <p:cNvCxnSpPr/>
          <p:nvPr/>
        </p:nvCxnSpPr>
        <p:spPr>
          <a:xfrm>
            <a:off x="7772400" y="3401568"/>
            <a:ext cx="3566160" cy="0"/>
          </a:xfrm>
          <a:prstGeom prst="straightConnector1">
            <a:avLst/>
          </a:prstGeom>
          <a:noFill/>
          <a:ln cap="flat" cmpd="sng" w="12700">
            <a:solidFill>
              <a:srgbClr val="3B459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11" name="Google Shape;711;p25"/>
          <p:cNvSpPr/>
          <p:nvPr/>
        </p:nvSpPr>
        <p:spPr>
          <a:xfrm>
            <a:off x="7772400" y="3584448"/>
            <a:ext cx="35661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8891C4"/>
              </a:buClr>
              <a:buSzPts val="980"/>
              <a:buFont typeface="Calibri"/>
              <a:buNone/>
            </a:pPr>
            <a:r>
              <a:rPr b="0" i="1" lang="en-US" sz="980" u="none" cap="none" strike="noStrike">
                <a:solidFill>
                  <a:srgbClr val="8891C4"/>
                </a:solidFill>
                <a:latin typeface="Calibri"/>
                <a:ea typeface="Calibri"/>
                <a:cs typeface="Calibri"/>
                <a:sym typeface="Calibri"/>
              </a:rPr>
              <a:t>The deal was reworked after physical inspection caught what paperwork alone missed.</a:t>
            </a:r>
            <a:endParaRPr b="0" i="0" sz="9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2" name="Google Shape;712;p25"/>
          <p:cNvSpPr/>
          <p:nvPr/>
        </p:nvSpPr>
        <p:spPr>
          <a:xfrm>
            <a:off x="502920" y="6547104"/>
            <a:ext cx="73152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AA0B5"/>
              </a:buClr>
              <a:buSzPts val="950"/>
              <a:buFont typeface="Calibri"/>
              <a:buNone/>
            </a:pPr>
            <a:r>
              <a:rPr b="0" i="0" lang="en-US" sz="950" u="none" cap="none" strike="noStrike">
                <a:solidFill>
                  <a:srgbClr val="9AA0B5"/>
                </a:solidFill>
                <a:latin typeface="Calibri"/>
                <a:ea typeface="Calibri"/>
                <a:cs typeface="Calibri"/>
                <a:sym typeface="Calibri"/>
              </a:rPr>
              <a:t>TFFT — True Friends Financial Technologies  |  tffti.com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F6FB"/>
        </a:solidFill>
      </p:bgPr>
    </p:bg>
    <p:spTree>
      <p:nvGrpSpPr>
        <p:cNvPr id="717" name="Shape 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" name="Google Shape;718;p26"/>
          <p:cNvSpPr/>
          <p:nvPr/>
        </p:nvSpPr>
        <p:spPr>
          <a:xfrm>
            <a:off x="502920" y="457200"/>
            <a:ext cx="749808" cy="749808"/>
          </a:xfrm>
          <a:prstGeom prst="ellipse">
            <a:avLst/>
          </a:prstGeom>
          <a:solidFill>
            <a:srgbClr val="1E276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sessions/focused-funny-hamilton/mnt/outputs/pptx_build/icons/shield.png" id="719" name="Google Shape;719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7878" y="622158"/>
            <a:ext cx="419892" cy="419892"/>
          </a:xfrm>
          <a:prstGeom prst="rect">
            <a:avLst/>
          </a:prstGeom>
          <a:noFill/>
          <a:ln>
            <a:noFill/>
          </a:ln>
        </p:spPr>
      </p:pic>
      <p:sp>
        <p:nvSpPr>
          <p:cNvPr id="720" name="Google Shape;720;p26"/>
          <p:cNvSpPr/>
          <p:nvPr/>
        </p:nvSpPr>
        <p:spPr>
          <a:xfrm>
            <a:off x="1417320" y="438912"/>
            <a:ext cx="841248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93B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E8A93B"/>
                </a:solidFill>
                <a:latin typeface="Calibri"/>
                <a:ea typeface="Calibri"/>
                <a:cs typeface="Calibri"/>
                <a:sym typeface="Calibri"/>
              </a:rPr>
              <a:t>PART FOUR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1" name="Google Shape;721;p26"/>
          <p:cNvSpPr/>
          <p:nvPr/>
        </p:nvSpPr>
        <p:spPr>
          <a:xfrm>
            <a:off x="1371600" y="676656"/>
            <a:ext cx="1005840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2700"/>
              <a:buFont typeface="Cambria"/>
              <a:buNone/>
            </a:pPr>
            <a:r>
              <a:rPr b="1" i="0" lang="en-US" sz="2700" u="none" cap="none" strike="noStrike">
                <a:solidFill>
                  <a:srgbClr val="1E2761"/>
                </a:solidFill>
                <a:latin typeface="Cambria"/>
                <a:ea typeface="Cambria"/>
                <a:cs typeface="Cambria"/>
                <a:sym typeface="Cambria"/>
              </a:rPr>
              <a:t>Early Warning &amp; Portfolio Health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2" name="Google Shape;722;p26"/>
          <p:cNvSpPr/>
          <p:nvPr/>
        </p:nvSpPr>
        <p:spPr>
          <a:xfrm>
            <a:off x="11109960" y="320040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E4E8F5"/>
              </a:buClr>
              <a:buSzPts val="4600"/>
              <a:buFont typeface="Cambria"/>
              <a:buNone/>
            </a:pPr>
            <a:r>
              <a:rPr b="1" i="0" lang="en-US" sz="4600" u="none" cap="none" strike="noStrike">
                <a:solidFill>
                  <a:srgbClr val="E4E8F5"/>
                </a:solidFill>
                <a:latin typeface="Cambria"/>
                <a:ea typeface="Cambria"/>
                <a:cs typeface="Cambria"/>
                <a:sym typeface="Cambria"/>
              </a:rPr>
              <a:t>4</a:t>
            </a:r>
            <a:endParaRPr b="0" i="0" sz="4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3" name="Google Shape;723;p26"/>
          <p:cNvSpPr/>
          <p:nvPr/>
        </p:nvSpPr>
        <p:spPr>
          <a:xfrm>
            <a:off x="502920" y="1481328"/>
            <a:ext cx="6720840" cy="3474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1600"/>
              <a:buFont typeface="Cambria"/>
              <a:buNone/>
            </a:pPr>
            <a:r>
              <a:rPr b="1" i="0" lang="en-US" sz="1600" u="none" cap="none" strike="noStrike">
                <a:solidFill>
                  <a:srgbClr val="1E2761"/>
                </a:solidFill>
                <a:latin typeface="Cambria"/>
                <a:ea typeface="Cambria"/>
                <a:cs typeface="Cambria"/>
                <a:sym typeface="Cambria"/>
              </a:rPr>
              <a:t>Catching Stress Before It Becomes NPA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4" name="Google Shape;724;p26"/>
          <p:cNvSpPr/>
          <p:nvPr/>
        </p:nvSpPr>
        <p:spPr>
          <a:xfrm>
            <a:off x="502920" y="1947672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5" name="Google Shape;725;p26"/>
          <p:cNvSpPr/>
          <p:nvPr/>
        </p:nvSpPr>
        <p:spPr>
          <a:xfrm>
            <a:off x="704088" y="1837944"/>
            <a:ext cx="6519672" cy="5303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Fraud accounts: 4,372 (2009) → 13,530 (2023), per RBI data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6" name="Google Shape;726;p26"/>
          <p:cNvSpPr/>
          <p:nvPr/>
        </p:nvSpPr>
        <p:spPr>
          <a:xfrm>
            <a:off x="502920" y="2478024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7" name="Google Shape;727;p26"/>
          <p:cNvSpPr/>
          <p:nvPr/>
        </p:nvSpPr>
        <p:spPr>
          <a:xfrm>
            <a:off x="704088" y="2368296"/>
            <a:ext cx="6519672" cy="5303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~30 bank-defined EWS parameters: critical vs non-critical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8" name="Google Shape;728;p26"/>
          <p:cNvSpPr/>
          <p:nvPr/>
        </p:nvSpPr>
        <p:spPr>
          <a:xfrm>
            <a:off x="502920" y="3008376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9" name="Google Shape;729;p26"/>
          <p:cNvSpPr/>
          <p:nvPr/>
        </p:nvSpPr>
        <p:spPr>
          <a:xfrm>
            <a:off x="704088" y="2898648"/>
            <a:ext cx="6519672" cy="5303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Working-capital accounts monitored monthly; site visit every 6 months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0" name="Google Shape;730;p26"/>
          <p:cNvSpPr/>
          <p:nvPr/>
        </p:nvSpPr>
        <p:spPr>
          <a:xfrm>
            <a:off x="502920" y="3538728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1" name="Google Shape;731;p26"/>
          <p:cNvSpPr/>
          <p:nvPr/>
        </p:nvSpPr>
        <p:spPr>
          <a:xfrm>
            <a:off x="704088" y="3429000"/>
            <a:ext cx="6519672" cy="5303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~22 red flags, including lifestyle-income mismatch and stock-insurance gaps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2" name="Google Shape;732;p26"/>
          <p:cNvSpPr/>
          <p:nvPr/>
        </p:nvSpPr>
        <p:spPr>
          <a:xfrm>
            <a:off x="7452360" y="1481328"/>
            <a:ext cx="4233672" cy="5029200"/>
          </a:xfrm>
          <a:prstGeom prst="roundRect">
            <a:avLst>
              <a:gd fmla="val 2160" name="adj"/>
            </a:avLst>
          </a:prstGeom>
          <a:solidFill>
            <a:srgbClr val="1E2761"/>
          </a:solidFill>
          <a:ln>
            <a:noFill/>
          </a:ln>
          <a:effectLst>
            <a:outerShdw blurRad="101600" rotWithShape="0" algn="bl" dir="5400000" dist="38100">
              <a:srgbClr val="1B1F3B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3" name="Google Shape;733;p26"/>
          <p:cNvSpPr/>
          <p:nvPr/>
        </p:nvSpPr>
        <p:spPr>
          <a:xfrm>
            <a:off x="7772400" y="1737360"/>
            <a:ext cx="3593592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93B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E8A93B"/>
                </a:solidFill>
                <a:latin typeface="Calibri"/>
                <a:ea typeface="Calibri"/>
                <a:cs typeface="Calibri"/>
                <a:sym typeface="Calibri"/>
              </a:rPr>
              <a:t>DETECTION LAG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4" name="Google Shape;734;p26"/>
          <p:cNvSpPr/>
          <p:nvPr/>
        </p:nvSpPr>
        <p:spPr>
          <a:xfrm>
            <a:off x="7772400" y="2011680"/>
            <a:ext cx="3593592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Cambria"/>
              <a:buNone/>
            </a:pPr>
            <a:r>
              <a:rPr b="1" i="0" lang="en-US" sz="19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5–6 Years → 5–6 Months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5" name="Google Shape;735;p26"/>
          <p:cNvSpPr/>
          <p:nvPr/>
        </p:nvSpPr>
        <p:spPr>
          <a:xfrm>
            <a:off x="7772400" y="2532888"/>
            <a:ext cx="356616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>
                <a:srgbClr val="CADCFC"/>
              </a:buClr>
              <a:buSzPts val="1300"/>
              <a:buFont typeface="Calibri"/>
              <a:buNone/>
            </a:pPr>
            <a:r>
              <a:rPr b="0" i="0" lang="en-US" sz="1300" u="none" cap="none" strike="noStrike">
                <a:solidFill>
                  <a:srgbClr val="CADCFC"/>
                </a:solidFill>
                <a:latin typeface="Calibri"/>
                <a:ea typeface="Calibri"/>
                <a:cs typeface="Calibri"/>
                <a:sym typeface="Calibri"/>
              </a:rPr>
              <a:t>Average fraud-detection lag today, against RBI's target turnaround.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6" name="Google Shape;736;p26"/>
          <p:cNvSpPr/>
          <p:nvPr/>
        </p:nvSpPr>
        <p:spPr>
          <a:xfrm>
            <a:off x="502920" y="6547104"/>
            <a:ext cx="73152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AA0B5"/>
              </a:buClr>
              <a:buSzPts val="950"/>
              <a:buFont typeface="Calibri"/>
              <a:buNone/>
            </a:pPr>
            <a:r>
              <a:rPr b="0" i="0" lang="en-US" sz="950" u="none" cap="none" strike="noStrike">
                <a:solidFill>
                  <a:srgbClr val="9AA0B5"/>
                </a:solidFill>
                <a:latin typeface="Calibri"/>
                <a:ea typeface="Calibri"/>
                <a:cs typeface="Calibri"/>
                <a:sym typeface="Calibri"/>
              </a:rPr>
              <a:t>TFFT — True Friends Financial Technologies  |  tffti.com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F6FB"/>
        </a:solidFill>
      </p:bgPr>
    </p:bg>
    <p:spTree>
      <p:nvGrpSpPr>
        <p:cNvPr id="741" name="Shape 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2" name="Google Shape;742;p27"/>
          <p:cNvSpPr/>
          <p:nvPr/>
        </p:nvSpPr>
        <p:spPr>
          <a:xfrm>
            <a:off x="502920" y="457200"/>
            <a:ext cx="749808" cy="749808"/>
          </a:xfrm>
          <a:prstGeom prst="ellipse">
            <a:avLst/>
          </a:prstGeom>
          <a:solidFill>
            <a:srgbClr val="1E276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sessions/focused-funny-hamilton/mnt/outputs/pptx_build/icons/document.png" id="743" name="Google Shape;743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7878" y="622158"/>
            <a:ext cx="419892" cy="419892"/>
          </a:xfrm>
          <a:prstGeom prst="rect">
            <a:avLst/>
          </a:prstGeom>
          <a:noFill/>
          <a:ln>
            <a:noFill/>
          </a:ln>
        </p:spPr>
      </p:pic>
      <p:sp>
        <p:nvSpPr>
          <p:cNvPr id="744" name="Google Shape;744;p27"/>
          <p:cNvSpPr/>
          <p:nvPr/>
        </p:nvSpPr>
        <p:spPr>
          <a:xfrm>
            <a:off x="1417320" y="438912"/>
            <a:ext cx="841248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93B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E8A93B"/>
                </a:solidFill>
                <a:latin typeface="Calibri"/>
                <a:ea typeface="Calibri"/>
                <a:cs typeface="Calibri"/>
                <a:sym typeface="Calibri"/>
              </a:rPr>
              <a:t>PART FIVE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5" name="Google Shape;745;p27"/>
          <p:cNvSpPr/>
          <p:nvPr/>
        </p:nvSpPr>
        <p:spPr>
          <a:xfrm>
            <a:off x="1371600" y="676656"/>
            <a:ext cx="1005840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2700"/>
              <a:buFont typeface="Cambria"/>
              <a:buNone/>
            </a:pPr>
            <a:r>
              <a:rPr b="1" i="0" lang="en-US" sz="2700" u="none" cap="none" strike="noStrike">
                <a:solidFill>
                  <a:srgbClr val="1E2761"/>
                </a:solidFill>
                <a:latin typeface="Cambria"/>
                <a:ea typeface="Cambria"/>
                <a:cs typeface="Cambria"/>
                <a:sym typeface="Cambria"/>
              </a:rPr>
              <a:t>Documentation &amp; Mortgage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6" name="Google Shape;746;p27"/>
          <p:cNvSpPr/>
          <p:nvPr/>
        </p:nvSpPr>
        <p:spPr>
          <a:xfrm>
            <a:off x="11109960" y="320040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E4E8F5"/>
              </a:buClr>
              <a:buSzPts val="4600"/>
              <a:buFont typeface="Cambria"/>
              <a:buNone/>
            </a:pPr>
            <a:r>
              <a:rPr b="1" i="0" lang="en-US" sz="4600" u="none" cap="none" strike="noStrike">
                <a:solidFill>
                  <a:srgbClr val="E4E8F5"/>
                </a:solidFill>
                <a:latin typeface="Cambria"/>
                <a:ea typeface="Cambria"/>
                <a:cs typeface="Cambria"/>
                <a:sym typeface="Cambria"/>
              </a:rPr>
              <a:t>5</a:t>
            </a:r>
            <a:endParaRPr b="0" i="0" sz="4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7" name="Google Shape;747;p27"/>
          <p:cNvSpPr/>
          <p:nvPr/>
        </p:nvSpPr>
        <p:spPr>
          <a:xfrm>
            <a:off x="502920" y="1600200"/>
            <a:ext cx="54864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1600"/>
              <a:buFont typeface="Cambria"/>
              <a:buNone/>
            </a:pPr>
            <a:r>
              <a:rPr b="1" i="0" lang="en-US" sz="1600" u="none" cap="none" strike="noStrike">
                <a:solidFill>
                  <a:srgbClr val="1E2761"/>
                </a:solidFill>
                <a:latin typeface="Cambria"/>
                <a:ea typeface="Cambria"/>
                <a:cs typeface="Cambria"/>
                <a:sym typeface="Cambria"/>
              </a:rPr>
              <a:t>Core Document Checklist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8" name="Google Shape;748;p27"/>
          <p:cNvSpPr/>
          <p:nvPr/>
        </p:nvSpPr>
        <p:spPr>
          <a:xfrm>
            <a:off x="502920" y="2112264"/>
            <a:ext cx="146304" cy="146304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9" name="Google Shape;749;p27"/>
          <p:cNvSpPr/>
          <p:nvPr/>
        </p:nvSpPr>
        <p:spPr>
          <a:xfrm>
            <a:off x="777240" y="2002536"/>
            <a:ext cx="53949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1250"/>
              <a:buFont typeface="Calibri"/>
              <a:buNone/>
            </a:pPr>
            <a:r>
              <a:rPr b="0" i="0" lang="en-US" sz="1250" u="none" cap="none" strike="noStrike">
                <a:solidFill>
                  <a:srgbClr val="1E2761"/>
                </a:solidFill>
                <a:latin typeface="Calibri"/>
                <a:ea typeface="Calibri"/>
                <a:cs typeface="Calibri"/>
                <a:sym typeface="Calibri"/>
              </a:rPr>
              <a:t>KYC &amp; constitution documents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0" name="Google Shape;750;p27"/>
          <p:cNvSpPr/>
          <p:nvPr/>
        </p:nvSpPr>
        <p:spPr>
          <a:xfrm>
            <a:off x="502920" y="2587752"/>
            <a:ext cx="146304" cy="146304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1" name="Google Shape;751;p27"/>
          <p:cNvSpPr/>
          <p:nvPr/>
        </p:nvSpPr>
        <p:spPr>
          <a:xfrm>
            <a:off x="777240" y="2478024"/>
            <a:ext cx="53949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1250"/>
              <a:buFont typeface="Calibri"/>
              <a:buNone/>
            </a:pPr>
            <a:r>
              <a:rPr b="0" i="0" lang="en-US" sz="1250" u="none" cap="none" strike="noStrike">
                <a:solidFill>
                  <a:srgbClr val="1E2761"/>
                </a:solidFill>
                <a:latin typeface="Calibri"/>
                <a:ea typeface="Calibri"/>
                <a:cs typeface="Calibri"/>
                <a:sym typeface="Calibri"/>
              </a:rPr>
              <a:t>Financial statements &amp; CMA data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2" name="Google Shape;752;p27"/>
          <p:cNvSpPr/>
          <p:nvPr/>
        </p:nvSpPr>
        <p:spPr>
          <a:xfrm>
            <a:off x="502920" y="3063240"/>
            <a:ext cx="146304" cy="146304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3" name="Google Shape;753;p27"/>
          <p:cNvSpPr/>
          <p:nvPr/>
        </p:nvSpPr>
        <p:spPr>
          <a:xfrm>
            <a:off x="777240" y="2953512"/>
            <a:ext cx="53949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1250"/>
              <a:buFont typeface="Calibri"/>
              <a:buNone/>
            </a:pPr>
            <a:r>
              <a:rPr b="0" i="0" lang="en-US" sz="1250" u="none" cap="none" strike="noStrike">
                <a:solidFill>
                  <a:srgbClr val="1E2761"/>
                </a:solidFill>
                <a:latin typeface="Calibri"/>
                <a:ea typeface="Calibri"/>
                <a:cs typeface="Calibri"/>
                <a:sym typeface="Calibri"/>
              </a:rPr>
              <a:t>Title deed &amp; property documents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4" name="Google Shape;754;p27"/>
          <p:cNvSpPr/>
          <p:nvPr/>
        </p:nvSpPr>
        <p:spPr>
          <a:xfrm>
            <a:off x="502920" y="3538728"/>
            <a:ext cx="146304" cy="146304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5" name="Google Shape;755;p27"/>
          <p:cNvSpPr/>
          <p:nvPr/>
        </p:nvSpPr>
        <p:spPr>
          <a:xfrm>
            <a:off x="777240" y="3429000"/>
            <a:ext cx="53949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1250"/>
              <a:buFont typeface="Calibri"/>
              <a:buNone/>
            </a:pPr>
            <a:r>
              <a:rPr b="0" i="0" lang="en-US" sz="1250" u="none" cap="none" strike="noStrike">
                <a:solidFill>
                  <a:srgbClr val="1E2761"/>
                </a:solidFill>
                <a:latin typeface="Calibri"/>
                <a:ea typeface="Calibri"/>
                <a:cs typeface="Calibri"/>
                <a:sym typeface="Calibri"/>
              </a:rPr>
              <a:t>Search / legal opinion report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6" name="Google Shape;756;p27"/>
          <p:cNvSpPr/>
          <p:nvPr/>
        </p:nvSpPr>
        <p:spPr>
          <a:xfrm>
            <a:off x="502920" y="4014216"/>
            <a:ext cx="146304" cy="146304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7" name="Google Shape;757;p27"/>
          <p:cNvSpPr/>
          <p:nvPr/>
        </p:nvSpPr>
        <p:spPr>
          <a:xfrm>
            <a:off x="777240" y="3904488"/>
            <a:ext cx="53949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1250"/>
              <a:buFont typeface="Calibri"/>
              <a:buNone/>
            </a:pPr>
            <a:r>
              <a:rPr b="0" i="0" lang="en-US" sz="1250" u="none" cap="none" strike="noStrike">
                <a:solidFill>
                  <a:srgbClr val="1E2761"/>
                </a:solidFill>
                <a:latin typeface="Calibri"/>
                <a:ea typeface="Calibri"/>
                <a:cs typeface="Calibri"/>
                <a:sym typeface="Calibri"/>
              </a:rPr>
              <a:t>Valuation report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8" name="Google Shape;758;p27"/>
          <p:cNvSpPr/>
          <p:nvPr/>
        </p:nvSpPr>
        <p:spPr>
          <a:xfrm>
            <a:off x="502920" y="4489704"/>
            <a:ext cx="146304" cy="146304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9" name="Google Shape;759;p27"/>
          <p:cNvSpPr/>
          <p:nvPr/>
        </p:nvSpPr>
        <p:spPr>
          <a:xfrm>
            <a:off x="777240" y="4379976"/>
            <a:ext cx="53949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1250"/>
              <a:buFont typeface="Calibri"/>
              <a:buNone/>
            </a:pPr>
            <a:r>
              <a:rPr b="0" i="0" lang="en-US" sz="1250" u="none" cap="none" strike="noStrike">
                <a:solidFill>
                  <a:srgbClr val="1E2761"/>
                </a:solidFill>
                <a:latin typeface="Calibri"/>
                <a:ea typeface="Calibri"/>
                <a:cs typeface="Calibri"/>
                <a:sym typeface="Calibri"/>
              </a:rPr>
              <a:t>Insurance &amp; other undertakings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0" name="Google Shape;760;p27"/>
          <p:cNvSpPr/>
          <p:nvPr/>
        </p:nvSpPr>
        <p:spPr>
          <a:xfrm>
            <a:off x="502920" y="5074920"/>
            <a:ext cx="54864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1600"/>
              <a:buFont typeface="Cambria"/>
              <a:buNone/>
            </a:pPr>
            <a:r>
              <a:rPr b="1" i="0" lang="en-US" sz="1600" u="none" cap="none" strike="noStrike">
                <a:solidFill>
                  <a:srgbClr val="1E2761"/>
                </a:solidFill>
                <a:latin typeface="Cambria"/>
                <a:ea typeface="Cambria"/>
                <a:cs typeface="Cambria"/>
                <a:sym typeface="Cambria"/>
              </a:rPr>
              <a:t>Mortgage Types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1" name="Google Shape;761;p27"/>
          <p:cNvSpPr/>
          <p:nvPr/>
        </p:nvSpPr>
        <p:spPr>
          <a:xfrm>
            <a:off x="502920" y="5468112"/>
            <a:ext cx="2651760" cy="960120"/>
          </a:xfrm>
          <a:prstGeom prst="roundRect">
            <a:avLst>
              <a:gd fmla="val 7619" name="adj"/>
            </a:avLst>
          </a:prstGeom>
          <a:solidFill>
            <a:srgbClr val="FFFFFF"/>
          </a:solidFill>
          <a:ln>
            <a:noFill/>
          </a:ln>
          <a:effectLst>
            <a:outerShdw blurRad="101600" rotWithShape="0" algn="bl" dir="5400000" dist="38100">
              <a:srgbClr val="1B1F3B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2" name="Google Shape;762;p27"/>
          <p:cNvSpPr/>
          <p:nvPr/>
        </p:nvSpPr>
        <p:spPr>
          <a:xfrm>
            <a:off x="502920" y="5541264"/>
            <a:ext cx="265176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1E2761"/>
                </a:solidFill>
                <a:latin typeface="Calibri"/>
                <a:ea typeface="Calibri"/>
                <a:cs typeface="Calibri"/>
                <a:sym typeface="Calibri"/>
              </a:rPr>
              <a:t>Equitable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1E2761"/>
                </a:solidFill>
                <a:latin typeface="Calibri"/>
                <a:ea typeface="Calibri"/>
                <a:cs typeface="Calibri"/>
                <a:sym typeface="Calibri"/>
              </a:rPr>
              <a:t>Mortgage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3" name="Google Shape;763;p27"/>
          <p:cNvSpPr/>
          <p:nvPr/>
        </p:nvSpPr>
        <p:spPr>
          <a:xfrm>
            <a:off x="3291840" y="5468112"/>
            <a:ext cx="2651760" cy="960120"/>
          </a:xfrm>
          <a:prstGeom prst="roundRect">
            <a:avLst>
              <a:gd fmla="val 7619" name="adj"/>
            </a:avLst>
          </a:prstGeom>
          <a:solidFill>
            <a:srgbClr val="1E2761"/>
          </a:solidFill>
          <a:ln>
            <a:noFill/>
          </a:ln>
          <a:effectLst>
            <a:outerShdw blurRad="101600" rotWithShape="0" algn="bl" dir="5400000" dist="38100">
              <a:srgbClr val="1B1F3B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4" name="Google Shape;764;p27"/>
          <p:cNvSpPr/>
          <p:nvPr/>
        </p:nvSpPr>
        <p:spPr>
          <a:xfrm>
            <a:off x="3291840" y="5541264"/>
            <a:ext cx="265176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Registered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Mortgage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5" name="Google Shape;765;p27"/>
          <p:cNvSpPr/>
          <p:nvPr/>
        </p:nvSpPr>
        <p:spPr>
          <a:xfrm>
            <a:off x="6720840" y="1600200"/>
            <a:ext cx="4983480" cy="4846320"/>
          </a:xfrm>
          <a:prstGeom prst="roundRect">
            <a:avLst>
              <a:gd fmla="val 1887" name="adj"/>
            </a:avLst>
          </a:prstGeom>
          <a:solidFill>
            <a:srgbClr val="1E2761"/>
          </a:solidFill>
          <a:ln>
            <a:noFill/>
          </a:ln>
          <a:effectLst>
            <a:outerShdw blurRad="101600" rotWithShape="0" algn="bl" dir="5400000" dist="38100">
              <a:srgbClr val="1B1F3B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6" name="Google Shape;766;p27"/>
          <p:cNvSpPr/>
          <p:nvPr/>
        </p:nvSpPr>
        <p:spPr>
          <a:xfrm>
            <a:off x="7040880" y="1856232"/>
            <a:ext cx="4343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93B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E8A93B"/>
                </a:solidFill>
                <a:latin typeface="Calibri"/>
                <a:ea typeface="Calibri"/>
                <a:cs typeface="Calibri"/>
                <a:sym typeface="Calibri"/>
              </a:rPr>
              <a:t>WHY IT MATTERS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7" name="Google Shape;767;p27"/>
          <p:cNvSpPr/>
          <p:nvPr/>
        </p:nvSpPr>
        <p:spPr>
          <a:xfrm>
            <a:off x="7040880" y="2130552"/>
            <a:ext cx="434340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Cambria"/>
              <a:buNone/>
            </a:pPr>
            <a:r>
              <a:rPr b="1" i="0" lang="en-US" sz="19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Perfecting the Security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8" name="Google Shape;768;p27"/>
          <p:cNvSpPr/>
          <p:nvPr/>
        </p:nvSpPr>
        <p:spPr>
          <a:xfrm>
            <a:off x="7040880" y="2697480"/>
            <a:ext cx="4206240" cy="1188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>
                <a:srgbClr val="CADCFC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CADCFC"/>
                </a:solidFill>
                <a:latin typeface="Calibri"/>
                <a:ea typeface="Calibri"/>
                <a:cs typeface="Calibri"/>
                <a:sym typeface="Calibri"/>
              </a:rPr>
              <a:t>Documentation converts a credit decision into an enforceable claim. Weak title search, a stale valuation, or an unregistered charge can leave a bank exposed even when the underlying credit assessment was sound.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69" name="Google Shape;769;p27"/>
          <p:cNvCxnSpPr/>
          <p:nvPr/>
        </p:nvCxnSpPr>
        <p:spPr>
          <a:xfrm>
            <a:off x="7040880" y="4023360"/>
            <a:ext cx="4206240" cy="0"/>
          </a:xfrm>
          <a:prstGeom prst="straightConnector1">
            <a:avLst/>
          </a:prstGeom>
          <a:noFill/>
          <a:ln cap="flat" cmpd="sng" w="12700">
            <a:solidFill>
              <a:srgbClr val="3B459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70" name="Google Shape;770;p27"/>
          <p:cNvSpPr/>
          <p:nvPr/>
        </p:nvSpPr>
        <p:spPr>
          <a:xfrm>
            <a:off x="7040880" y="4206240"/>
            <a:ext cx="4206240" cy="21031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•  LTV cover is checked against the latest valuation, not the original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•  Fixed charge vs floating charge determines the ranking of recovery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•  Sections 185/186 (Companies Act) govern loans to related parties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•  Credit appraisal notes must record every deviation and its approval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1" name="Google Shape;771;p27"/>
          <p:cNvSpPr/>
          <p:nvPr/>
        </p:nvSpPr>
        <p:spPr>
          <a:xfrm>
            <a:off x="502920" y="6547104"/>
            <a:ext cx="73152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AA0B5"/>
              </a:buClr>
              <a:buSzPts val="950"/>
              <a:buFont typeface="Calibri"/>
              <a:buNone/>
            </a:pPr>
            <a:r>
              <a:rPr b="0" i="0" lang="en-US" sz="950" u="none" cap="none" strike="noStrike">
                <a:solidFill>
                  <a:srgbClr val="9AA0B5"/>
                </a:solidFill>
                <a:latin typeface="Calibri"/>
                <a:ea typeface="Calibri"/>
                <a:cs typeface="Calibri"/>
                <a:sym typeface="Calibri"/>
              </a:rPr>
              <a:t>TFFT — True Friends Financial Technologies  |  tffti.com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F6FB"/>
        </a:solidFill>
      </p:bgPr>
    </p:bg>
    <p:spTree>
      <p:nvGrpSpPr>
        <p:cNvPr id="776" name="Shape 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7" name="Google Shape;777;p28"/>
          <p:cNvSpPr/>
          <p:nvPr/>
        </p:nvSpPr>
        <p:spPr>
          <a:xfrm>
            <a:off x="502920" y="457200"/>
            <a:ext cx="749808" cy="749808"/>
          </a:xfrm>
          <a:prstGeom prst="ellipse">
            <a:avLst/>
          </a:prstGeom>
          <a:solidFill>
            <a:srgbClr val="1E276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sessions/focused-funny-hamilton/mnt/outputs/pptx_build/icons/document.png" id="778" name="Google Shape;778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7878" y="622158"/>
            <a:ext cx="419892" cy="419892"/>
          </a:xfrm>
          <a:prstGeom prst="rect">
            <a:avLst/>
          </a:prstGeom>
          <a:noFill/>
          <a:ln>
            <a:noFill/>
          </a:ln>
        </p:spPr>
      </p:pic>
      <p:sp>
        <p:nvSpPr>
          <p:cNvPr id="779" name="Google Shape;779;p28"/>
          <p:cNvSpPr/>
          <p:nvPr/>
        </p:nvSpPr>
        <p:spPr>
          <a:xfrm>
            <a:off x="1417320" y="438912"/>
            <a:ext cx="841248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93B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E8A93B"/>
                </a:solidFill>
                <a:latin typeface="Calibri"/>
                <a:ea typeface="Calibri"/>
                <a:cs typeface="Calibri"/>
                <a:sym typeface="Calibri"/>
              </a:rPr>
              <a:t>PART FIVE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0" name="Google Shape;780;p28"/>
          <p:cNvSpPr/>
          <p:nvPr/>
        </p:nvSpPr>
        <p:spPr>
          <a:xfrm>
            <a:off x="1371600" y="676656"/>
            <a:ext cx="1005840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2700"/>
              <a:buFont typeface="Cambria"/>
              <a:buNone/>
            </a:pPr>
            <a:r>
              <a:rPr b="1" i="0" lang="en-US" sz="2700" u="none" cap="none" strike="noStrike">
                <a:solidFill>
                  <a:srgbClr val="1E2761"/>
                </a:solidFill>
                <a:latin typeface="Cambria"/>
                <a:ea typeface="Cambria"/>
                <a:cs typeface="Cambria"/>
                <a:sym typeface="Cambria"/>
              </a:rPr>
              <a:t>Security &amp; Valuation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1" name="Google Shape;781;p28"/>
          <p:cNvSpPr/>
          <p:nvPr/>
        </p:nvSpPr>
        <p:spPr>
          <a:xfrm>
            <a:off x="11109960" y="320040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E4E8F5"/>
              </a:buClr>
              <a:buSzPts val="4600"/>
              <a:buFont typeface="Cambria"/>
              <a:buNone/>
            </a:pPr>
            <a:r>
              <a:rPr b="1" i="0" lang="en-US" sz="4600" u="none" cap="none" strike="noStrike">
                <a:solidFill>
                  <a:srgbClr val="E4E8F5"/>
                </a:solidFill>
                <a:latin typeface="Cambria"/>
                <a:ea typeface="Cambria"/>
                <a:cs typeface="Cambria"/>
                <a:sym typeface="Cambria"/>
              </a:rPr>
              <a:t>5</a:t>
            </a:r>
            <a:endParaRPr b="0" i="0" sz="4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2" name="Google Shape;782;p28"/>
          <p:cNvSpPr/>
          <p:nvPr/>
        </p:nvSpPr>
        <p:spPr>
          <a:xfrm>
            <a:off x="502920" y="1481328"/>
            <a:ext cx="6720840" cy="3474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1600"/>
              <a:buFont typeface="Cambria"/>
              <a:buNone/>
            </a:pPr>
            <a:r>
              <a:rPr b="1" i="0" lang="en-US" sz="1600" u="none" cap="none" strike="noStrike">
                <a:solidFill>
                  <a:srgbClr val="1E2761"/>
                </a:solidFill>
                <a:latin typeface="Cambria"/>
                <a:ea typeface="Cambria"/>
                <a:cs typeface="Cambria"/>
                <a:sym typeface="Cambria"/>
              </a:rPr>
              <a:t>Grading Collateral, Setting the Ceiling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3" name="Google Shape;783;p28"/>
          <p:cNvSpPr/>
          <p:nvPr/>
        </p:nvSpPr>
        <p:spPr>
          <a:xfrm>
            <a:off x="502920" y="1947672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4" name="Google Shape;784;p28"/>
          <p:cNvSpPr/>
          <p:nvPr/>
        </p:nvSpPr>
        <p:spPr>
          <a:xfrm>
            <a:off x="704088" y="1837944"/>
            <a:ext cx="6519672" cy="5303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Security hierarchy: FDR/LIC/PPF/NSC highest, vacant plot lowest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5" name="Google Shape;785;p28"/>
          <p:cNvSpPr/>
          <p:nvPr/>
        </p:nvSpPr>
        <p:spPr>
          <a:xfrm>
            <a:off x="502920" y="2478024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6" name="Google Shape;786;p28"/>
          <p:cNvSpPr/>
          <p:nvPr/>
        </p:nvSpPr>
        <p:spPr>
          <a:xfrm>
            <a:off x="704088" y="2368296"/>
            <a:ext cx="6519672" cy="5303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LTV = Loan Amount ÷ Fair Market Value of the property, as a %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7" name="Google Shape;787;p28"/>
          <p:cNvSpPr/>
          <p:nvPr/>
        </p:nvSpPr>
        <p:spPr>
          <a:xfrm>
            <a:off x="502920" y="3008376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8" name="Google Shape;788;p28"/>
          <p:cNvSpPr/>
          <p:nvPr/>
        </p:nvSpPr>
        <p:spPr>
          <a:xfrm>
            <a:off x="704088" y="2898648"/>
            <a:ext cx="6519672" cy="5303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Indicative LTV: FDR ~90–110%; industrial plot only ~40–50%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9" name="Google Shape;789;p28"/>
          <p:cNvSpPr/>
          <p:nvPr/>
        </p:nvSpPr>
        <p:spPr>
          <a:xfrm>
            <a:off x="502920" y="3538728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0" name="Google Shape;790;p28"/>
          <p:cNvSpPr/>
          <p:nvPr/>
        </p:nvSpPr>
        <p:spPr>
          <a:xfrm>
            <a:off x="704088" y="3429000"/>
            <a:ext cx="6519672" cy="5303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FMV = (Land Area × Rate) + (Construction Area × Rate, quality-adjusted)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1" name="Google Shape;791;p28"/>
          <p:cNvSpPr/>
          <p:nvPr/>
        </p:nvSpPr>
        <p:spPr>
          <a:xfrm>
            <a:off x="7452360" y="1481328"/>
            <a:ext cx="4233672" cy="5029200"/>
          </a:xfrm>
          <a:prstGeom prst="roundRect">
            <a:avLst>
              <a:gd fmla="val 2160" name="adj"/>
            </a:avLst>
          </a:prstGeom>
          <a:solidFill>
            <a:srgbClr val="1E2761"/>
          </a:solidFill>
          <a:ln>
            <a:noFill/>
          </a:ln>
          <a:effectLst>
            <a:outerShdw blurRad="101600" rotWithShape="0" algn="bl" dir="5400000" dist="38100">
              <a:srgbClr val="1B1F3B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2" name="Google Shape;792;p28"/>
          <p:cNvSpPr/>
          <p:nvPr/>
        </p:nvSpPr>
        <p:spPr>
          <a:xfrm>
            <a:off x="7772400" y="1737360"/>
            <a:ext cx="3593592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93B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E8A93B"/>
                </a:solidFill>
                <a:latin typeface="Calibri"/>
                <a:ea typeface="Calibri"/>
                <a:cs typeface="Calibri"/>
                <a:sym typeface="Calibri"/>
              </a:rPr>
              <a:t>POST IL&amp;FS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3" name="Google Shape;793;p28"/>
          <p:cNvSpPr/>
          <p:nvPr/>
        </p:nvSpPr>
        <p:spPr>
          <a:xfrm>
            <a:off x="7772400" y="2011680"/>
            <a:ext cx="3593592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Cambria"/>
              <a:buNone/>
            </a:pPr>
            <a:r>
              <a:rPr b="1" i="0" lang="en-US" sz="19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Mutual Fund LTV Shift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4" name="Google Shape;794;p28"/>
          <p:cNvSpPr/>
          <p:nvPr/>
        </p:nvSpPr>
        <p:spPr>
          <a:xfrm>
            <a:off x="7772400" y="2441448"/>
            <a:ext cx="356616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93B"/>
              </a:buClr>
              <a:buSzPts val="2200"/>
              <a:buFont typeface="Cambria"/>
              <a:buNone/>
            </a:pPr>
            <a:r>
              <a:rPr b="1" i="0" lang="en-US" sz="2200" u="none" cap="none" strike="noStrike">
                <a:solidFill>
                  <a:srgbClr val="E8A93B"/>
                </a:solidFill>
                <a:latin typeface="Cambria"/>
                <a:ea typeface="Cambria"/>
                <a:cs typeface="Cambria"/>
                <a:sym typeface="Cambria"/>
              </a:rPr>
              <a:t>80–85% → 70–85%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5" name="Google Shape;795;p28"/>
          <p:cNvSpPr/>
          <p:nvPr/>
        </p:nvSpPr>
        <p:spPr>
          <a:xfrm>
            <a:off x="7772400" y="2990088"/>
            <a:ext cx="356616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AA6D6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9AA6D6"/>
                </a:solidFill>
                <a:latin typeface="Calibri"/>
                <a:ea typeface="Calibri"/>
                <a:cs typeface="Calibri"/>
                <a:sym typeface="Calibri"/>
              </a:rPr>
              <a:t>Debt mutual-fund loan-to-value range after the IL&amp;FS crisis.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6" name="Google Shape;796;p28"/>
          <p:cNvSpPr/>
          <p:nvPr/>
        </p:nvSpPr>
        <p:spPr>
          <a:xfrm>
            <a:off x="502920" y="6547104"/>
            <a:ext cx="73152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AA0B5"/>
              </a:buClr>
              <a:buSzPts val="950"/>
              <a:buFont typeface="Calibri"/>
              <a:buNone/>
            </a:pPr>
            <a:r>
              <a:rPr b="0" i="0" lang="en-US" sz="950" u="none" cap="none" strike="noStrike">
                <a:solidFill>
                  <a:srgbClr val="9AA0B5"/>
                </a:solidFill>
                <a:latin typeface="Calibri"/>
                <a:ea typeface="Calibri"/>
                <a:cs typeface="Calibri"/>
                <a:sym typeface="Calibri"/>
              </a:rPr>
              <a:t>TFFT — True Friends Financial Technologies  |  tffti.com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F6FB"/>
        </a:solidFill>
      </p:bgPr>
    </p:bg>
    <p:spTree>
      <p:nvGrpSpPr>
        <p:cNvPr id="80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2" name="Google Shape;802;p29"/>
          <p:cNvSpPr/>
          <p:nvPr/>
        </p:nvSpPr>
        <p:spPr>
          <a:xfrm>
            <a:off x="502920" y="457200"/>
            <a:ext cx="749808" cy="749808"/>
          </a:xfrm>
          <a:prstGeom prst="ellipse">
            <a:avLst/>
          </a:prstGeom>
          <a:solidFill>
            <a:srgbClr val="1E276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sessions/focused-funny-hamilton/mnt/outputs/pptx_build/icons/document.png" id="803" name="Google Shape;803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7878" y="622158"/>
            <a:ext cx="419892" cy="419892"/>
          </a:xfrm>
          <a:prstGeom prst="rect">
            <a:avLst/>
          </a:prstGeom>
          <a:noFill/>
          <a:ln>
            <a:noFill/>
          </a:ln>
        </p:spPr>
      </p:pic>
      <p:sp>
        <p:nvSpPr>
          <p:cNvPr id="804" name="Google Shape;804;p29"/>
          <p:cNvSpPr/>
          <p:nvPr/>
        </p:nvSpPr>
        <p:spPr>
          <a:xfrm>
            <a:off x="1417320" y="438912"/>
            <a:ext cx="841248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93B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E8A93B"/>
                </a:solidFill>
                <a:latin typeface="Calibri"/>
                <a:ea typeface="Calibri"/>
                <a:cs typeface="Calibri"/>
                <a:sym typeface="Calibri"/>
              </a:rPr>
              <a:t>PART FIVE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5" name="Google Shape;805;p29"/>
          <p:cNvSpPr/>
          <p:nvPr/>
        </p:nvSpPr>
        <p:spPr>
          <a:xfrm>
            <a:off x="1371600" y="676656"/>
            <a:ext cx="1005840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2700"/>
              <a:buFont typeface="Cambria"/>
              <a:buNone/>
            </a:pPr>
            <a:r>
              <a:rPr b="1" i="0" lang="en-US" sz="2700" u="none" cap="none" strike="noStrike">
                <a:solidFill>
                  <a:srgbClr val="1E2761"/>
                </a:solidFill>
                <a:latin typeface="Cambria"/>
                <a:ea typeface="Cambria"/>
                <a:cs typeface="Cambria"/>
                <a:sym typeface="Cambria"/>
              </a:rPr>
              <a:t>Title, Charge &amp; Land Records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6" name="Google Shape;806;p29"/>
          <p:cNvSpPr/>
          <p:nvPr/>
        </p:nvSpPr>
        <p:spPr>
          <a:xfrm>
            <a:off x="11109960" y="320040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E4E8F5"/>
              </a:buClr>
              <a:buSzPts val="4600"/>
              <a:buFont typeface="Cambria"/>
              <a:buNone/>
            </a:pPr>
            <a:r>
              <a:rPr b="1" i="0" lang="en-US" sz="4600" u="none" cap="none" strike="noStrike">
                <a:solidFill>
                  <a:srgbClr val="E4E8F5"/>
                </a:solidFill>
                <a:latin typeface="Cambria"/>
                <a:ea typeface="Cambria"/>
                <a:cs typeface="Cambria"/>
                <a:sym typeface="Cambria"/>
              </a:rPr>
              <a:t>5</a:t>
            </a:r>
            <a:endParaRPr b="0" i="0" sz="4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7" name="Google Shape;807;p29"/>
          <p:cNvSpPr/>
          <p:nvPr/>
        </p:nvSpPr>
        <p:spPr>
          <a:xfrm>
            <a:off x="502920" y="1481328"/>
            <a:ext cx="6720840" cy="3474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1600"/>
              <a:buFont typeface="Cambria"/>
              <a:buNone/>
            </a:pPr>
            <a:r>
              <a:rPr b="1" i="0" lang="en-US" sz="1600" u="none" cap="none" strike="noStrike">
                <a:solidFill>
                  <a:srgbClr val="1E2761"/>
                </a:solidFill>
                <a:latin typeface="Cambria"/>
                <a:ea typeface="Cambria"/>
                <a:cs typeface="Cambria"/>
                <a:sym typeface="Cambria"/>
              </a:rPr>
              <a:t>Proving Ownership, Ranking the Claim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8" name="Google Shape;808;p29"/>
          <p:cNvSpPr/>
          <p:nvPr/>
        </p:nvSpPr>
        <p:spPr>
          <a:xfrm>
            <a:off x="502920" y="1947672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9" name="Google Shape;809;p29"/>
          <p:cNvSpPr/>
          <p:nvPr/>
        </p:nvSpPr>
        <p:spPr>
          <a:xfrm>
            <a:off x="704088" y="1837944"/>
            <a:ext cx="6519672" cy="5303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Title search checks clear title, disputes, dues, and encumbrance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0" name="Google Shape;810;p29"/>
          <p:cNvSpPr/>
          <p:nvPr/>
        </p:nvSpPr>
        <p:spPr>
          <a:xfrm>
            <a:off x="502920" y="2478024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1" name="Google Shape;811;p29"/>
          <p:cNvSpPr/>
          <p:nvPr/>
        </p:nvSpPr>
        <p:spPr>
          <a:xfrm>
            <a:off x="704088" y="2368296"/>
            <a:ext cx="6519672" cy="5303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Limited Search = 13 years of title history; Full Search = 30 years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2" name="Google Shape;812;p29"/>
          <p:cNvSpPr/>
          <p:nvPr/>
        </p:nvSpPr>
        <p:spPr>
          <a:xfrm>
            <a:off x="502920" y="3008376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3" name="Google Shape;813;p29"/>
          <p:cNvSpPr/>
          <p:nvPr/>
        </p:nvSpPr>
        <p:spPr>
          <a:xfrm>
            <a:off x="704088" y="2898648"/>
            <a:ext cx="6519672" cy="5303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Fixed charge: identifiable assets. Floating: stock/debtors, crystallizes on default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4" name="Google Shape;814;p29"/>
          <p:cNvSpPr/>
          <p:nvPr/>
        </p:nvSpPr>
        <p:spPr>
          <a:xfrm>
            <a:off x="502920" y="3538728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5" name="Google Shape;815;p29"/>
          <p:cNvSpPr/>
          <p:nvPr/>
        </p:nvSpPr>
        <p:spPr>
          <a:xfrm>
            <a:off x="704088" y="3429000"/>
            <a:ext cx="6519672" cy="5303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Jamabandi (Record of Rights) updated every 5 years — need 3 plus the latest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6" name="Google Shape;816;p29"/>
          <p:cNvSpPr/>
          <p:nvPr/>
        </p:nvSpPr>
        <p:spPr>
          <a:xfrm>
            <a:off x="7452360" y="1481328"/>
            <a:ext cx="4233672" cy="5029200"/>
          </a:xfrm>
          <a:prstGeom prst="roundRect">
            <a:avLst>
              <a:gd fmla="val 2160" name="adj"/>
            </a:avLst>
          </a:prstGeom>
          <a:solidFill>
            <a:srgbClr val="1E2761"/>
          </a:solidFill>
          <a:ln>
            <a:noFill/>
          </a:ln>
          <a:effectLst>
            <a:outerShdw blurRad="101600" rotWithShape="0" algn="bl" dir="5400000" dist="38100">
              <a:srgbClr val="1B1F3B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7" name="Google Shape;817;p29"/>
          <p:cNvSpPr/>
          <p:nvPr/>
        </p:nvSpPr>
        <p:spPr>
          <a:xfrm>
            <a:off x="7772400" y="1737360"/>
            <a:ext cx="3593592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93B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E8A93B"/>
                </a:solidFill>
                <a:latin typeface="Calibri"/>
                <a:ea typeface="Calibri"/>
                <a:cs typeface="Calibri"/>
                <a:sym typeface="Calibri"/>
              </a:rPr>
              <a:t>WHY 13 YEARS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8" name="Google Shape;818;p29"/>
          <p:cNvSpPr/>
          <p:nvPr/>
        </p:nvSpPr>
        <p:spPr>
          <a:xfrm>
            <a:off x="7772400" y="2011680"/>
            <a:ext cx="3593592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Cambria"/>
              <a:buNone/>
            </a:pPr>
            <a:r>
              <a:rPr b="1" i="0" lang="en-US" sz="19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Doctrine of Adverse Possession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9" name="Google Shape;819;p29"/>
          <p:cNvSpPr/>
          <p:nvPr/>
        </p:nvSpPr>
        <p:spPr>
          <a:xfrm>
            <a:off x="7772400" y="2441448"/>
            <a:ext cx="356616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93B"/>
              </a:buClr>
              <a:buSzPts val="3200"/>
              <a:buFont typeface="Cambria"/>
              <a:buNone/>
            </a:pPr>
            <a:r>
              <a:rPr b="1" i="0" lang="en-US" sz="3200" u="none" cap="none" strike="noStrike">
                <a:solidFill>
                  <a:srgbClr val="E8A93B"/>
                </a:solidFill>
                <a:latin typeface="Cambria"/>
                <a:ea typeface="Cambria"/>
                <a:cs typeface="Cambria"/>
                <a:sym typeface="Cambria"/>
              </a:rPr>
              <a:t>12 + 1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0" name="Google Shape;820;p29"/>
          <p:cNvSpPr/>
          <p:nvPr/>
        </p:nvSpPr>
        <p:spPr>
          <a:xfrm>
            <a:off x="7772400" y="2990088"/>
            <a:ext cx="356616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AA6D6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9AA6D6"/>
                </a:solidFill>
                <a:latin typeface="Calibri"/>
                <a:ea typeface="Calibri"/>
                <a:cs typeface="Calibri"/>
                <a:sym typeface="Calibri"/>
              </a:rPr>
              <a:t>12-year adverse-possession rule plus a 1-year safety margin.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1" name="Google Shape;821;p29"/>
          <p:cNvSpPr/>
          <p:nvPr/>
        </p:nvSpPr>
        <p:spPr>
          <a:xfrm>
            <a:off x="502920" y="6547104"/>
            <a:ext cx="73152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AA0B5"/>
              </a:buClr>
              <a:buSzPts val="950"/>
              <a:buFont typeface="Calibri"/>
              <a:buNone/>
            </a:pPr>
            <a:r>
              <a:rPr b="0" i="0" lang="en-US" sz="950" u="none" cap="none" strike="noStrike">
                <a:solidFill>
                  <a:srgbClr val="9AA0B5"/>
                </a:solidFill>
                <a:latin typeface="Calibri"/>
                <a:ea typeface="Calibri"/>
                <a:cs typeface="Calibri"/>
                <a:sym typeface="Calibri"/>
              </a:rPr>
              <a:t>TFFT — True Friends Financial Technologies  |  tffti.com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F6FB"/>
        </a:solidFill>
      </p:bgPr>
    </p:bg>
    <p:spTree>
      <p:nvGrpSpPr>
        <p:cNvPr id="826" name="Shape 8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7" name="Google Shape;827;p30"/>
          <p:cNvSpPr/>
          <p:nvPr/>
        </p:nvSpPr>
        <p:spPr>
          <a:xfrm>
            <a:off x="502920" y="457200"/>
            <a:ext cx="749808" cy="749808"/>
          </a:xfrm>
          <a:prstGeom prst="ellipse">
            <a:avLst/>
          </a:prstGeom>
          <a:solidFill>
            <a:srgbClr val="1E276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sessions/focused-funny-hamilton/mnt/outputs/pptx_build/icons/document.png" id="828" name="Google Shape;828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7878" y="622158"/>
            <a:ext cx="419892" cy="419892"/>
          </a:xfrm>
          <a:prstGeom prst="rect">
            <a:avLst/>
          </a:prstGeom>
          <a:noFill/>
          <a:ln>
            <a:noFill/>
          </a:ln>
        </p:spPr>
      </p:pic>
      <p:sp>
        <p:nvSpPr>
          <p:cNvPr id="829" name="Google Shape;829;p30"/>
          <p:cNvSpPr/>
          <p:nvPr/>
        </p:nvSpPr>
        <p:spPr>
          <a:xfrm>
            <a:off x="1417320" y="438912"/>
            <a:ext cx="841248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93B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E8A93B"/>
                </a:solidFill>
                <a:latin typeface="Calibri"/>
                <a:ea typeface="Calibri"/>
                <a:cs typeface="Calibri"/>
                <a:sym typeface="Calibri"/>
              </a:rPr>
              <a:t>PART FIVE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0" name="Google Shape;830;p30"/>
          <p:cNvSpPr/>
          <p:nvPr/>
        </p:nvSpPr>
        <p:spPr>
          <a:xfrm>
            <a:off x="1371600" y="676656"/>
            <a:ext cx="1005840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2700"/>
              <a:buFont typeface="Cambria"/>
              <a:buNone/>
            </a:pPr>
            <a:r>
              <a:rPr b="1" i="0" lang="en-US" sz="2700" u="none" cap="none" strike="noStrike">
                <a:solidFill>
                  <a:srgbClr val="1E2761"/>
                </a:solidFill>
                <a:latin typeface="Cambria"/>
                <a:ea typeface="Cambria"/>
                <a:cs typeface="Cambria"/>
                <a:sym typeface="Cambria"/>
              </a:rPr>
              <a:t>Writing the Credit Proposal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1" name="Google Shape;831;p30"/>
          <p:cNvSpPr/>
          <p:nvPr/>
        </p:nvSpPr>
        <p:spPr>
          <a:xfrm>
            <a:off x="11109960" y="320040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E4E8F5"/>
              </a:buClr>
              <a:buSzPts val="4600"/>
              <a:buFont typeface="Cambria"/>
              <a:buNone/>
            </a:pPr>
            <a:r>
              <a:rPr b="1" i="0" lang="en-US" sz="4600" u="none" cap="none" strike="noStrike">
                <a:solidFill>
                  <a:srgbClr val="E4E8F5"/>
                </a:solidFill>
                <a:latin typeface="Cambria"/>
                <a:ea typeface="Cambria"/>
                <a:cs typeface="Cambria"/>
                <a:sym typeface="Cambria"/>
              </a:rPr>
              <a:t>5</a:t>
            </a:r>
            <a:endParaRPr b="0" i="0" sz="4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2" name="Google Shape;832;p30"/>
          <p:cNvSpPr/>
          <p:nvPr/>
        </p:nvSpPr>
        <p:spPr>
          <a:xfrm>
            <a:off x="502920" y="1481328"/>
            <a:ext cx="6720840" cy="3474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1600"/>
              <a:buFont typeface="Cambria"/>
              <a:buNone/>
            </a:pPr>
            <a:r>
              <a:rPr b="1" i="0" lang="en-US" sz="1600" u="none" cap="none" strike="noStrike">
                <a:solidFill>
                  <a:srgbClr val="1E2761"/>
                </a:solidFill>
                <a:latin typeface="Cambria"/>
                <a:ea typeface="Cambria"/>
                <a:cs typeface="Cambria"/>
                <a:sym typeface="Cambria"/>
              </a:rPr>
              <a:t>Building a Sanction-Ready Case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3" name="Google Shape;833;p30"/>
          <p:cNvSpPr/>
          <p:nvPr/>
        </p:nvSpPr>
        <p:spPr>
          <a:xfrm>
            <a:off x="502920" y="1947672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4" name="Google Shape;834;p30"/>
          <p:cNvSpPr/>
          <p:nvPr/>
        </p:nvSpPr>
        <p:spPr>
          <a:xfrm>
            <a:off x="704088" y="1837944"/>
            <a:ext cx="6519672" cy="5303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The note is a quasi-legal document — scrutinized in RBI audits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5" name="Google Shape;835;p30"/>
          <p:cNvSpPr/>
          <p:nvPr/>
        </p:nvSpPr>
        <p:spPr>
          <a:xfrm>
            <a:off x="502920" y="2478024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6" name="Google Shape;836;p30"/>
          <p:cNvSpPr/>
          <p:nvPr/>
        </p:nvSpPr>
        <p:spPr>
          <a:xfrm>
            <a:off x="704088" y="2368296"/>
            <a:ext cx="6519672" cy="5303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Golden rule: explain the why behind every material movement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7" name="Google Shape;837;p30"/>
          <p:cNvSpPr/>
          <p:nvPr/>
        </p:nvSpPr>
        <p:spPr>
          <a:xfrm>
            <a:off x="502920" y="3008376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8" name="Google Shape;838;p30"/>
          <p:cNvSpPr/>
          <p:nvPr/>
        </p:nvSpPr>
        <p:spPr>
          <a:xfrm>
            <a:off x="704088" y="2898648"/>
            <a:ext cx="6519672" cy="5303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Pair every negative with its mitigant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9" name="Google Shape;839;p30"/>
          <p:cNvSpPr/>
          <p:nvPr/>
        </p:nvSpPr>
        <p:spPr>
          <a:xfrm>
            <a:off x="502920" y="3538728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0" name="Google Shape;840;p30"/>
          <p:cNvSpPr/>
          <p:nvPr/>
        </p:nvSpPr>
        <p:spPr>
          <a:xfrm>
            <a:off x="704088" y="3429000"/>
            <a:ext cx="6519672" cy="5303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Use precise labels — e.g. "SOIP," not just "industrial property"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1" name="Google Shape;841;p30"/>
          <p:cNvSpPr/>
          <p:nvPr/>
        </p:nvSpPr>
        <p:spPr>
          <a:xfrm>
            <a:off x="7452360" y="1481328"/>
            <a:ext cx="4233672" cy="5029200"/>
          </a:xfrm>
          <a:prstGeom prst="roundRect">
            <a:avLst>
              <a:gd fmla="val 2160" name="adj"/>
            </a:avLst>
          </a:prstGeom>
          <a:solidFill>
            <a:srgbClr val="1E2761"/>
          </a:solidFill>
          <a:ln>
            <a:noFill/>
          </a:ln>
          <a:effectLst>
            <a:outerShdw blurRad="101600" rotWithShape="0" algn="bl" dir="5400000" dist="38100">
              <a:srgbClr val="1B1F3B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2" name="Google Shape;842;p30"/>
          <p:cNvSpPr/>
          <p:nvPr/>
        </p:nvSpPr>
        <p:spPr>
          <a:xfrm>
            <a:off x="7772400" y="1737360"/>
            <a:ext cx="3593592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93B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E8A93B"/>
                </a:solidFill>
                <a:latin typeface="Calibri"/>
                <a:ea typeface="Calibri"/>
                <a:cs typeface="Calibri"/>
                <a:sym typeface="Calibri"/>
              </a:rPr>
              <a:t>MUST-HAVE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3" name="Google Shape;843;p30"/>
          <p:cNvSpPr/>
          <p:nvPr/>
        </p:nvSpPr>
        <p:spPr>
          <a:xfrm>
            <a:off x="7772400" y="2011680"/>
            <a:ext cx="3593592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Cambria"/>
              <a:buNone/>
            </a:pPr>
            <a:r>
              <a:rPr b="1" i="0" lang="en-US" sz="19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4 Annexures for Sanction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4" name="Google Shape;844;p30"/>
          <p:cNvSpPr/>
          <p:nvPr/>
        </p:nvSpPr>
        <p:spPr>
          <a:xfrm>
            <a:off x="7772400" y="2523744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5" name="Google Shape;845;p30"/>
          <p:cNvSpPr/>
          <p:nvPr/>
        </p:nvSpPr>
        <p:spPr>
          <a:xfrm>
            <a:off x="7973568" y="2414016"/>
            <a:ext cx="3364992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Month-wise Sales Comparison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6" name="Google Shape;846;p30"/>
          <p:cNvSpPr/>
          <p:nvPr/>
        </p:nvSpPr>
        <p:spPr>
          <a:xfrm>
            <a:off x="7772400" y="2980944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7" name="Google Shape;847;p30"/>
          <p:cNvSpPr/>
          <p:nvPr/>
        </p:nvSpPr>
        <p:spPr>
          <a:xfrm>
            <a:off x="7973568" y="2871216"/>
            <a:ext cx="3364992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Top 5 Customers &amp; Suppliers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8" name="Google Shape;848;p30"/>
          <p:cNvSpPr/>
          <p:nvPr/>
        </p:nvSpPr>
        <p:spPr>
          <a:xfrm>
            <a:off x="7772400" y="3438144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9" name="Google Shape;849;p30"/>
          <p:cNvSpPr/>
          <p:nvPr/>
        </p:nvSpPr>
        <p:spPr>
          <a:xfrm>
            <a:off x="7973568" y="3328416"/>
            <a:ext cx="3364992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Sanction Letter Comparison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0" name="Google Shape;850;p30"/>
          <p:cNvSpPr/>
          <p:nvPr/>
        </p:nvSpPr>
        <p:spPr>
          <a:xfrm>
            <a:off x="7772400" y="3895344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1" name="Google Shape;851;p30"/>
          <p:cNvSpPr/>
          <p:nvPr/>
        </p:nvSpPr>
        <p:spPr>
          <a:xfrm>
            <a:off x="7973568" y="3785616"/>
            <a:ext cx="3364992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Drawing Power Details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2" name="Google Shape;852;p30"/>
          <p:cNvSpPr/>
          <p:nvPr/>
        </p:nvSpPr>
        <p:spPr>
          <a:xfrm>
            <a:off x="502920" y="6547104"/>
            <a:ext cx="73152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AA0B5"/>
              </a:buClr>
              <a:buSzPts val="950"/>
              <a:buFont typeface="Calibri"/>
              <a:buNone/>
            </a:pPr>
            <a:r>
              <a:rPr b="0" i="0" lang="en-US" sz="950" u="none" cap="none" strike="noStrike">
                <a:solidFill>
                  <a:srgbClr val="9AA0B5"/>
                </a:solidFill>
                <a:latin typeface="Calibri"/>
                <a:ea typeface="Calibri"/>
                <a:cs typeface="Calibri"/>
                <a:sym typeface="Calibri"/>
              </a:rPr>
              <a:t>TFFT — True Friends Financial Technologies  |  tffti.com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F6FB"/>
        </a:solidFill>
      </p:bgPr>
    </p:bg>
    <p:spTree>
      <p:nvGrpSpPr>
        <p:cNvPr id="857" name="Shape 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8" name="Google Shape;858;p31"/>
          <p:cNvSpPr/>
          <p:nvPr/>
        </p:nvSpPr>
        <p:spPr>
          <a:xfrm>
            <a:off x="502920" y="457200"/>
            <a:ext cx="749808" cy="749808"/>
          </a:xfrm>
          <a:prstGeom prst="ellipse">
            <a:avLst/>
          </a:prstGeom>
          <a:solidFill>
            <a:srgbClr val="1E276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sessions/focused-funny-hamilton/mnt/outputs/pptx_build/icons/document.png" id="859" name="Google Shape;859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7878" y="622158"/>
            <a:ext cx="419892" cy="419892"/>
          </a:xfrm>
          <a:prstGeom prst="rect">
            <a:avLst/>
          </a:prstGeom>
          <a:noFill/>
          <a:ln>
            <a:noFill/>
          </a:ln>
        </p:spPr>
      </p:pic>
      <p:sp>
        <p:nvSpPr>
          <p:cNvPr id="860" name="Google Shape;860;p31"/>
          <p:cNvSpPr/>
          <p:nvPr/>
        </p:nvSpPr>
        <p:spPr>
          <a:xfrm>
            <a:off x="1417320" y="438912"/>
            <a:ext cx="841248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93B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E8A93B"/>
                </a:solidFill>
                <a:latin typeface="Calibri"/>
                <a:ea typeface="Calibri"/>
                <a:cs typeface="Calibri"/>
                <a:sym typeface="Calibri"/>
              </a:rPr>
              <a:t>PART FIVE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1" name="Google Shape;861;p31"/>
          <p:cNvSpPr/>
          <p:nvPr/>
        </p:nvSpPr>
        <p:spPr>
          <a:xfrm>
            <a:off x="1371600" y="676656"/>
            <a:ext cx="1005840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2700"/>
              <a:buFont typeface="Cambria"/>
              <a:buNone/>
            </a:pPr>
            <a:r>
              <a:rPr b="1" i="0" lang="en-US" sz="2700" u="none" cap="none" strike="noStrike">
                <a:solidFill>
                  <a:srgbClr val="1E2761"/>
                </a:solidFill>
                <a:latin typeface="Cambria"/>
                <a:ea typeface="Cambria"/>
                <a:cs typeface="Cambria"/>
                <a:sym typeface="Cambria"/>
              </a:rPr>
              <a:t>Standard Terms &amp; the Companies Act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2" name="Google Shape;862;p31"/>
          <p:cNvSpPr/>
          <p:nvPr/>
        </p:nvSpPr>
        <p:spPr>
          <a:xfrm>
            <a:off x="11109960" y="320040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E4E8F5"/>
              </a:buClr>
              <a:buSzPts val="4600"/>
              <a:buFont typeface="Cambria"/>
              <a:buNone/>
            </a:pPr>
            <a:r>
              <a:rPr b="1" i="0" lang="en-US" sz="4600" u="none" cap="none" strike="noStrike">
                <a:solidFill>
                  <a:srgbClr val="E4E8F5"/>
                </a:solidFill>
                <a:latin typeface="Cambria"/>
                <a:ea typeface="Cambria"/>
                <a:cs typeface="Cambria"/>
                <a:sym typeface="Cambria"/>
              </a:rPr>
              <a:t>5</a:t>
            </a:r>
            <a:endParaRPr b="0" i="0" sz="4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3" name="Google Shape;863;p31"/>
          <p:cNvSpPr/>
          <p:nvPr/>
        </p:nvSpPr>
        <p:spPr>
          <a:xfrm>
            <a:off x="502920" y="1481328"/>
            <a:ext cx="6720840" cy="3474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1600"/>
              <a:buFont typeface="Cambria"/>
              <a:buNone/>
            </a:pPr>
            <a:r>
              <a:rPr b="1" i="0" lang="en-US" sz="1600" u="none" cap="none" strike="noStrike">
                <a:solidFill>
                  <a:srgbClr val="1E2761"/>
                </a:solidFill>
                <a:latin typeface="Cambria"/>
                <a:ea typeface="Cambria"/>
                <a:cs typeface="Cambria"/>
                <a:sym typeface="Cambria"/>
              </a:rPr>
              <a:t>Facility Conditions and Statutory Limits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4" name="Google Shape;864;p31"/>
          <p:cNvSpPr/>
          <p:nvPr/>
        </p:nvSpPr>
        <p:spPr>
          <a:xfrm>
            <a:off x="502920" y="1947672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5" name="Google Shape;865;p31"/>
          <p:cNvSpPr/>
          <p:nvPr/>
        </p:nvSpPr>
        <p:spPr>
          <a:xfrm>
            <a:off x="704088" y="1837944"/>
            <a:ext cx="6519672" cy="5303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CC needs monthly/quarterly stock statements plus an annual stock audit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6" name="Google Shape;866;p31"/>
          <p:cNvSpPr/>
          <p:nvPr/>
        </p:nvSpPr>
        <p:spPr>
          <a:xfrm>
            <a:off x="502920" y="2478024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7" name="Google Shape;867;p31"/>
          <p:cNvSpPr/>
          <p:nvPr/>
        </p:nvSpPr>
        <p:spPr>
          <a:xfrm>
            <a:off x="704088" y="2368296"/>
            <a:ext cx="6519672" cy="5303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Dropline OD: the limit steps down by a fixed ₹ amount each month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8" name="Google Shape;868;p31"/>
          <p:cNvSpPr/>
          <p:nvPr/>
        </p:nvSpPr>
        <p:spPr>
          <a:xfrm>
            <a:off x="502920" y="3008376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9" name="Google Shape;869;p31"/>
          <p:cNvSpPr/>
          <p:nvPr/>
        </p:nvSpPr>
        <p:spPr>
          <a:xfrm>
            <a:off x="704088" y="2898648"/>
            <a:ext cx="6519672" cy="5303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Term-loan margin is typically 25%, paid direct to the supplier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0" name="Google Shape;870;p31"/>
          <p:cNvSpPr/>
          <p:nvPr/>
        </p:nvSpPr>
        <p:spPr>
          <a:xfrm>
            <a:off x="502920" y="3538728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1" name="Google Shape;871;p31"/>
          <p:cNvSpPr/>
          <p:nvPr/>
        </p:nvSpPr>
        <p:spPr>
          <a:xfrm>
            <a:off x="704088" y="3429000"/>
            <a:ext cx="6519672" cy="5303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Sec 185 exemption: borrowings below the lower of 2× paid-up capital or ₹50 Cr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2" name="Google Shape;872;p31"/>
          <p:cNvSpPr/>
          <p:nvPr/>
        </p:nvSpPr>
        <p:spPr>
          <a:xfrm>
            <a:off x="7452360" y="1481328"/>
            <a:ext cx="4233672" cy="5029200"/>
          </a:xfrm>
          <a:prstGeom prst="roundRect">
            <a:avLst>
              <a:gd fmla="val 2160" name="adj"/>
            </a:avLst>
          </a:prstGeom>
          <a:solidFill>
            <a:srgbClr val="1E2761"/>
          </a:solidFill>
          <a:ln>
            <a:noFill/>
          </a:ln>
          <a:effectLst>
            <a:outerShdw blurRad="101600" rotWithShape="0" algn="bl" dir="5400000" dist="38100">
              <a:srgbClr val="1B1F3B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3" name="Google Shape;873;p31"/>
          <p:cNvSpPr/>
          <p:nvPr/>
        </p:nvSpPr>
        <p:spPr>
          <a:xfrm>
            <a:off x="7772400" y="1737360"/>
            <a:ext cx="3593592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93B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E8A93B"/>
                </a:solidFill>
                <a:latin typeface="Calibri"/>
                <a:ea typeface="Calibri"/>
                <a:cs typeface="Calibri"/>
                <a:sym typeface="Calibri"/>
              </a:rPr>
              <a:t>PENALTY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4" name="Google Shape;874;p31"/>
          <p:cNvSpPr/>
          <p:nvPr/>
        </p:nvSpPr>
        <p:spPr>
          <a:xfrm>
            <a:off x="7772400" y="2011680"/>
            <a:ext cx="3593592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Cambria"/>
              <a:buNone/>
            </a:pPr>
            <a:r>
              <a:rPr b="1" i="0" lang="en-US" sz="19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Section 185 Breach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5" name="Google Shape;875;p31"/>
          <p:cNvSpPr/>
          <p:nvPr/>
        </p:nvSpPr>
        <p:spPr>
          <a:xfrm>
            <a:off x="7772400" y="2441448"/>
            <a:ext cx="356616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93B"/>
              </a:buClr>
              <a:buSzPts val="2600"/>
              <a:buFont typeface="Cambria"/>
              <a:buNone/>
            </a:pPr>
            <a:r>
              <a:rPr b="1" i="0" lang="en-US" sz="2600" u="none" cap="none" strike="noStrike">
                <a:solidFill>
                  <a:srgbClr val="E8A93B"/>
                </a:solidFill>
                <a:latin typeface="Cambria"/>
                <a:ea typeface="Cambria"/>
                <a:cs typeface="Cambria"/>
                <a:sym typeface="Cambria"/>
              </a:rPr>
              <a:t>₹5L – ₹25L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6" name="Google Shape;876;p31"/>
          <p:cNvSpPr/>
          <p:nvPr/>
        </p:nvSpPr>
        <p:spPr>
          <a:xfrm>
            <a:off x="7772400" y="2990088"/>
            <a:ext cx="356616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AA6D6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9AA6D6"/>
                </a:solidFill>
                <a:latin typeface="Calibri"/>
                <a:ea typeface="Calibri"/>
                <a:cs typeface="Calibri"/>
                <a:sym typeface="Calibri"/>
              </a:rPr>
              <a:t>Company fine; officer imprisonment up to 6 months.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7" name="Google Shape;877;p31"/>
          <p:cNvSpPr/>
          <p:nvPr/>
        </p:nvSpPr>
        <p:spPr>
          <a:xfrm>
            <a:off x="502920" y="6547104"/>
            <a:ext cx="73152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AA0B5"/>
              </a:buClr>
              <a:buSzPts val="950"/>
              <a:buFont typeface="Calibri"/>
              <a:buNone/>
            </a:pPr>
            <a:r>
              <a:rPr b="0" i="0" lang="en-US" sz="950" u="none" cap="none" strike="noStrike">
                <a:solidFill>
                  <a:srgbClr val="9AA0B5"/>
                </a:solidFill>
                <a:latin typeface="Calibri"/>
                <a:ea typeface="Calibri"/>
                <a:cs typeface="Calibri"/>
                <a:sym typeface="Calibri"/>
              </a:rPr>
              <a:t>TFFT — True Friends Financial Technologies  |  tffti.com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F6FB"/>
        </a:solidFill>
      </p:bgPr>
    </p:bg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5"/>
          <p:cNvSpPr/>
          <p:nvPr/>
        </p:nvSpPr>
        <p:spPr>
          <a:xfrm>
            <a:off x="502920" y="457200"/>
            <a:ext cx="749808" cy="749808"/>
          </a:xfrm>
          <a:prstGeom prst="ellipse">
            <a:avLst/>
          </a:prstGeom>
          <a:solidFill>
            <a:srgbClr val="1E276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sessions/focused-funny-hamilton/mnt/outputs/pptx_build/icons/cycle.png" id="70" name="Google Shape;70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7878" y="622158"/>
            <a:ext cx="419892" cy="419892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5"/>
          <p:cNvSpPr/>
          <p:nvPr/>
        </p:nvSpPr>
        <p:spPr>
          <a:xfrm>
            <a:off x="1417320" y="438912"/>
            <a:ext cx="841248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93B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E8A93B"/>
                </a:solidFill>
                <a:latin typeface="Calibri"/>
                <a:ea typeface="Calibri"/>
                <a:cs typeface="Calibri"/>
                <a:sym typeface="Calibri"/>
              </a:rPr>
              <a:t>PART ONE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5"/>
          <p:cNvSpPr/>
          <p:nvPr/>
        </p:nvSpPr>
        <p:spPr>
          <a:xfrm>
            <a:off x="1371600" y="676656"/>
            <a:ext cx="1005840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2700"/>
              <a:buFont typeface="Cambria"/>
              <a:buNone/>
            </a:pPr>
            <a:r>
              <a:rPr b="1" i="0" lang="en-US" sz="2700" u="none" cap="none" strike="noStrike">
                <a:solidFill>
                  <a:srgbClr val="1E2761"/>
                </a:solidFill>
                <a:latin typeface="Cambria"/>
                <a:ea typeface="Cambria"/>
                <a:cs typeface="Cambria"/>
                <a:sym typeface="Cambria"/>
              </a:rPr>
              <a:t>Working Capital Basics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5"/>
          <p:cNvSpPr/>
          <p:nvPr/>
        </p:nvSpPr>
        <p:spPr>
          <a:xfrm>
            <a:off x="11109960" y="320040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E4E8F5"/>
              </a:buClr>
              <a:buSzPts val="4600"/>
              <a:buFont typeface="Cambria"/>
              <a:buNone/>
            </a:pPr>
            <a:r>
              <a:rPr b="1" i="0" lang="en-US" sz="4600" u="none" cap="none" strike="noStrike">
                <a:solidFill>
                  <a:srgbClr val="E4E8F5"/>
                </a:solidFill>
                <a:latin typeface="Cambria"/>
                <a:ea typeface="Cambria"/>
                <a:cs typeface="Cambria"/>
                <a:sym typeface="Cambria"/>
              </a:rPr>
              <a:t>1</a:t>
            </a:r>
            <a:endParaRPr b="0" i="0" sz="4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5"/>
          <p:cNvSpPr/>
          <p:nvPr/>
        </p:nvSpPr>
        <p:spPr>
          <a:xfrm>
            <a:off x="502920" y="1600200"/>
            <a:ext cx="54864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1600"/>
              <a:buFont typeface="Cambria"/>
              <a:buNone/>
            </a:pPr>
            <a:r>
              <a:rPr b="1" i="0" lang="en-US" sz="1600" u="none" cap="none" strike="noStrike">
                <a:solidFill>
                  <a:srgbClr val="1E2761"/>
                </a:solidFill>
                <a:latin typeface="Cambria"/>
                <a:ea typeface="Cambria"/>
                <a:cs typeface="Cambria"/>
                <a:sym typeface="Cambria"/>
              </a:rPr>
              <a:t>The Operating Cycle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5"/>
          <p:cNvSpPr/>
          <p:nvPr/>
        </p:nvSpPr>
        <p:spPr>
          <a:xfrm>
            <a:off x="502920" y="2331720"/>
            <a:ext cx="868680" cy="868680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p5"/>
          <p:cNvSpPr/>
          <p:nvPr/>
        </p:nvSpPr>
        <p:spPr>
          <a:xfrm>
            <a:off x="365760" y="2331720"/>
            <a:ext cx="1143000" cy="868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50"/>
              <a:buFont typeface="Calibri"/>
              <a:buNone/>
            </a:pPr>
            <a:r>
              <a:rPr b="1" i="0" lang="en-US" sz="9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Cash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77;p5"/>
          <p:cNvSpPr/>
          <p:nvPr/>
        </p:nvSpPr>
        <p:spPr>
          <a:xfrm>
            <a:off x="1389888" y="2711196"/>
            <a:ext cx="82296" cy="109728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AAB3D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Google Shape;78;p5"/>
          <p:cNvSpPr/>
          <p:nvPr/>
        </p:nvSpPr>
        <p:spPr>
          <a:xfrm>
            <a:off x="1490472" y="2331720"/>
            <a:ext cx="868680" cy="868680"/>
          </a:xfrm>
          <a:prstGeom prst="ellipse">
            <a:avLst/>
          </a:prstGeom>
          <a:solidFill>
            <a:srgbClr val="1E276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5"/>
          <p:cNvSpPr/>
          <p:nvPr/>
        </p:nvSpPr>
        <p:spPr>
          <a:xfrm>
            <a:off x="1353312" y="2331720"/>
            <a:ext cx="1143000" cy="868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50"/>
              <a:buFont typeface="Calibri"/>
              <a:buNone/>
            </a:pPr>
            <a:r>
              <a:rPr b="1" i="0" lang="en-US" sz="9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Raw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50"/>
              <a:buFont typeface="Calibri"/>
              <a:buNone/>
            </a:pPr>
            <a:r>
              <a:rPr b="1" i="0" lang="en-US" sz="9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Material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80;p5"/>
          <p:cNvSpPr/>
          <p:nvPr/>
        </p:nvSpPr>
        <p:spPr>
          <a:xfrm>
            <a:off x="2377440" y="2711196"/>
            <a:ext cx="82296" cy="109728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AAB3D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p5"/>
          <p:cNvSpPr/>
          <p:nvPr/>
        </p:nvSpPr>
        <p:spPr>
          <a:xfrm>
            <a:off x="2478024" y="2331720"/>
            <a:ext cx="868680" cy="868680"/>
          </a:xfrm>
          <a:prstGeom prst="ellipse">
            <a:avLst/>
          </a:prstGeom>
          <a:solidFill>
            <a:srgbClr val="1E276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5"/>
          <p:cNvSpPr/>
          <p:nvPr/>
        </p:nvSpPr>
        <p:spPr>
          <a:xfrm>
            <a:off x="2340864" y="2331720"/>
            <a:ext cx="1143000" cy="868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50"/>
              <a:buFont typeface="Calibri"/>
              <a:buNone/>
            </a:pPr>
            <a:r>
              <a:rPr b="1" i="0" lang="en-US" sz="9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Work-in-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50"/>
              <a:buFont typeface="Calibri"/>
              <a:buNone/>
            </a:pPr>
            <a:r>
              <a:rPr b="1" i="0" lang="en-US" sz="9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Progress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" name="Google Shape;83;p5"/>
          <p:cNvSpPr/>
          <p:nvPr/>
        </p:nvSpPr>
        <p:spPr>
          <a:xfrm>
            <a:off x="3364992" y="2711196"/>
            <a:ext cx="82296" cy="109728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AAB3D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p5"/>
          <p:cNvSpPr/>
          <p:nvPr/>
        </p:nvSpPr>
        <p:spPr>
          <a:xfrm>
            <a:off x="3465576" y="2331720"/>
            <a:ext cx="868680" cy="868680"/>
          </a:xfrm>
          <a:prstGeom prst="ellipse">
            <a:avLst/>
          </a:prstGeom>
          <a:solidFill>
            <a:srgbClr val="1E276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" name="Google Shape;85;p5"/>
          <p:cNvSpPr/>
          <p:nvPr/>
        </p:nvSpPr>
        <p:spPr>
          <a:xfrm>
            <a:off x="3328416" y="2331720"/>
            <a:ext cx="1143000" cy="868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50"/>
              <a:buFont typeface="Calibri"/>
              <a:buNone/>
            </a:pPr>
            <a:r>
              <a:rPr b="1" i="0" lang="en-US" sz="9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Finished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50"/>
              <a:buFont typeface="Calibri"/>
              <a:buNone/>
            </a:pPr>
            <a:r>
              <a:rPr b="1" i="0" lang="en-US" sz="9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Goods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5"/>
          <p:cNvSpPr/>
          <p:nvPr/>
        </p:nvSpPr>
        <p:spPr>
          <a:xfrm>
            <a:off x="4352544" y="2711196"/>
            <a:ext cx="82296" cy="109728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AAB3D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5"/>
          <p:cNvSpPr/>
          <p:nvPr/>
        </p:nvSpPr>
        <p:spPr>
          <a:xfrm>
            <a:off x="4453128" y="2331720"/>
            <a:ext cx="868680" cy="868680"/>
          </a:xfrm>
          <a:prstGeom prst="ellipse">
            <a:avLst/>
          </a:prstGeom>
          <a:solidFill>
            <a:srgbClr val="1E276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5"/>
          <p:cNvSpPr/>
          <p:nvPr/>
        </p:nvSpPr>
        <p:spPr>
          <a:xfrm>
            <a:off x="4315968" y="2331720"/>
            <a:ext cx="1143000" cy="868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50"/>
              <a:buFont typeface="Calibri"/>
              <a:buNone/>
            </a:pPr>
            <a:r>
              <a:rPr b="1" i="0" lang="en-US" sz="9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Debtors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5"/>
          <p:cNvSpPr/>
          <p:nvPr/>
        </p:nvSpPr>
        <p:spPr>
          <a:xfrm>
            <a:off x="5340096" y="2711196"/>
            <a:ext cx="82296" cy="109728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AAB3D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5"/>
          <p:cNvSpPr/>
          <p:nvPr/>
        </p:nvSpPr>
        <p:spPr>
          <a:xfrm>
            <a:off x="5440680" y="2331720"/>
            <a:ext cx="868680" cy="868680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5"/>
          <p:cNvSpPr/>
          <p:nvPr/>
        </p:nvSpPr>
        <p:spPr>
          <a:xfrm>
            <a:off x="5303520" y="2331720"/>
            <a:ext cx="1143000" cy="868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50"/>
              <a:buFont typeface="Calibri"/>
              <a:buNone/>
            </a:pPr>
            <a:r>
              <a:rPr b="1" i="0" lang="en-US" sz="9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Cash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5"/>
          <p:cNvSpPr/>
          <p:nvPr/>
        </p:nvSpPr>
        <p:spPr>
          <a:xfrm>
            <a:off x="502920" y="3520440"/>
            <a:ext cx="580644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50"/>
              <a:buFont typeface="Calibri"/>
              <a:buNone/>
            </a:pPr>
            <a:r>
              <a:rPr b="0" i="1" lang="en-US" sz="11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Cash converts into stock and receivables, then back into cash — the cycle a working-capital facility is designed to fund.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5"/>
          <p:cNvSpPr/>
          <p:nvPr/>
        </p:nvSpPr>
        <p:spPr>
          <a:xfrm>
            <a:off x="502920" y="4343400"/>
            <a:ext cx="5806440" cy="603504"/>
          </a:xfrm>
          <a:prstGeom prst="roundRect">
            <a:avLst>
              <a:gd fmla="val 10606" name="adj"/>
            </a:avLst>
          </a:prstGeom>
          <a:solidFill>
            <a:srgbClr val="FFFFFF"/>
          </a:solidFill>
          <a:ln>
            <a:noFill/>
          </a:ln>
          <a:effectLst>
            <a:outerShdw blurRad="101600" rotWithShape="0" algn="bl" dir="5400000" dist="38100">
              <a:srgbClr val="1B1F3B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5"/>
          <p:cNvSpPr/>
          <p:nvPr/>
        </p:nvSpPr>
        <p:spPr>
          <a:xfrm>
            <a:off x="713232" y="4343400"/>
            <a:ext cx="1737360" cy="60350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1250"/>
              <a:buFont typeface="Cambria"/>
              <a:buNone/>
            </a:pPr>
            <a:r>
              <a:rPr b="1" i="0" lang="en-US" sz="1250" u="none" cap="none" strike="noStrike">
                <a:solidFill>
                  <a:srgbClr val="1E2761"/>
                </a:solidFill>
                <a:latin typeface="Cambria"/>
                <a:ea typeface="Cambria"/>
                <a:cs typeface="Cambria"/>
                <a:sym typeface="Cambria"/>
              </a:rPr>
              <a:t>Fund-Based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5"/>
          <p:cNvSpPr/>
          <p:nvPr/>
        </p:nvSpPr>
        <p:spPr>
          <a:xfrm>
            <a:off x="2468880" y="4343400"/>
            <a:ext cx="3749040" cy="60350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Cash Credit, Overdraft, Demand OD, WCDL, Term Loan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5"/>
          <p:cNvSpPr/>
          <p:nvPr/>
        </p:nvSpPr>
        <p:spPr>
          <a:xfrm>
            <a:off x="502920" y="5074920"/>
            <a:ext cx="5806440" cy="603504"/>
          </a:xfrm>
          <a:prstGeom prst="roundRect">
            <a:avLst>
              <a:gd fmla="val 10606" name="adj"/>
            </a:avLst>
          </a:prstGeom>
          <a:solidFill>
            <a:srgbClr val="FFFFFF"/>
          </a:solidFill>
          <a:ln>
            <a:noFill/>
          </a:ln>
          <a:effectLst>
            <a:outerShdw blurRad="101600" rotWithShape="0" algn="bl" dir="5400000" dist="38100">
              <a:srgbClr val="1B1F3B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5"/>
          <p:cNvSpPr/>
          <p:nvPr/>
        </p:nvSpPr>
        <p:spPr>
          <a:xfrm>
            <a:off x="713232" y="5074920"/>
            <a:ext cx="1737360" cy="60350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1250"/>
              <a:buFont typeface="Cambria"/>
              <a:buNone/>
            </a:pPr>
            <a:r>
              <a:rPr b="1" i="0" lang="en-US" sz="1250" u="none" cap="none" strike="noStrike">
                <a:solidFill>
                  <a:srgbClr val="1E2761"/>
                </a:solidFill>
                <a:latin typeface="Cambria"/>
                <a:ea typeface="Cambria"/>
                <a:cs typeface="Cambria"/>
                <a:sym typeface="Cambria"/>
              </a:rPr>
              <a:t>Non-Fund-Based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5"/>
          <p:cNvSpPr/>
          <p:nvPr/>
        </p:nvSpPr>
        <p:spPr>
          <a:xfrm>
            <a:off x="2468880" y="5074920"/>
            <a:ext cx="3749040" cy="60350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Letters of Credit, Bank Guarantees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5"/>
          <p:cNvSpPr/>
          <p:nvPr/>
        </p:nvSpPr>
        <p:spPr>
          <a:xfrm>
            <a:off x="502920" y="5806440"/>
            <a:ext cx="5806440" cy="603504"/>
          </a:xfrm>
          <a:prstGeom prst="roundRect">
            <a:avLst>
              <a:gd fmla="val 10606" name="adj"/>
            </a:avLst>
          </a:prstGeom>
          <a:solidFill>
            <a:srgbClr val="FFFFFF"/>
          </a:solidFill>
          <a:ln>
            <a:noFill/>
          </a:ln>
          <a:effectLst>
            <a:outerShdw blurRad="101600" rotWithShape="0" algn="bl" dir="5400000" dist="38100">
              <a:srgbClr val="1B1F3B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5"/>
          <p:cNvSpPr/>
          <p:nvPr/>
        </p:nvSpPr>
        <p:spPr>
          <a:xfrm>
            <a:off x="713232" y="5806440"/>
            <a:ext cx="1737360" cy="60350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1250"/>
              <a:buFont typeface="Cambria"/>
              <a:buNone/>
            </a:pPr>
            <a:r>
              <a:rPr b="1" i="0" lang="en-US" sz="1250" u="none" cap="none" strike="noStrike">
                <a:solidFill>
                  <a:srgbClr val="1E2761"/>
                </a:solidFill>
                <a:latin typeface="Cambria"/>
                <a:ea typeface="Cambria"/>
                <a:cs typeface="Cambria"/>
                <a:sym typeface="Cambria"/>
              </a:rPr>
              <a:t>Supply Chain Finance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5"/>
          <p:cNvSpPr/>
          <p:nvPr/>
        </p:nvSpPr>
        <p:spPr>
          <a:xfrm>
            <a:off x="2468880" y="5806440"/>
            <a:ext cx="3749040" cy="60350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Factoring, Reverse Factoring / TReDS, Warehouse Receipt Finance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5"/>
          <p:cNvSpPr/>
          <p:nvPr/>
        </p:nvSpPr>
        <p:spPr>
          <a:xfrm>
            <a:off x="6720840" y="1600200"/>
            <a:ext cx="4983480" cy="4526280"/>
          </a:xfrm>
          <a:prstGeom prst="roundRect">
            <a:avLst>
              <a:gd fmla="val 2020" name="adj"/>
            </a:avLst>
          </a:prstGeom>
          <a:solidFill>
            <a:srgbClr val="1E2761"/>
          </a:solidFill>
          <a:ln>
            <a:noFill/>
          </a:ln>
          <a:effectLst>
            <a:outerShdw blurRad="101600" rotWithShape="0" algn="bl" dir="5400000" dist="38100">
              <a:srgbClr val="1B1F3B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5"/>
          <p:cNvSpPr/>
          <p:nvPr/>
        </p:nvSpPr>
        <p:spPr>
          <a:xfrm>
            <a:off x="7040880" y="1856232"/>
            <a:ext cx="4343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93B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E8A93B"/>
                </a:solidFill>
                <a:latin typeface="Calibri"/>
                <a:ea typeface="Calibri"/>
                <a:cs typeface="Calibri"/>
                <a:sym typeface="Calibri"/>
              </a:rPr>
              <a:t>KEY CONCEPT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5"/>
          <p:cNvSpPr/>
          <p:nvPr/>
        </p:nvSpPr>
        <p:spPr>
          <a:xfrm>
            <a:off x="7040880" y="2130552"/>
            <a:ext cx="434340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Cambria"/>
              <a:buNone/>
            </a:pPr>
            <a:r>
              <a:rPr b="1" i="0" lang="en-US" sz="19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Drawing Power (DP)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5"/>
          <p:cNvSpPr/>
          <p:nvPr/>
        </p:nvSpPr>
        <p:spPr>
          <a:xfrm>
            <a:off x="7040880" y="2651760"/>
            <a:ext cx="420624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>
                <a:srgbClr val="CADCFC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CADCFC"/>
                </a:solidFill>
                <a:latin typeface="Calibri"/>
                <a:ea typeface="Calibri"/>
                <a:cs typeface="Calibri"/>
                <a:sym typeface="Calibri"/>
              </a:rPr>
              <a:t>The maximum amount a borrower can actually draw against a working-capital limit, based on current, unencumbered security value — not the sanctioned limit itself.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06" name="Google Shape;106;p5"/>
          <p:cNvCxnSpPr/>
          <p:nvPr/>
        </p:nvCxnSpPr>
        <p:spPr>
          <a:xfrm>
            <a:off x="7040880" y="3657600"/>
            <a:ext cx="4206240" cy="0"/>
          </a:xfrm>
          <a:prstGeom prst="straightConnector1">
            <a:avLst/>
          </a:prstGeom>
          <a:noFill/>
          <a:ln cap="flat" cmpd="sng" w="12700">
            <a:solidFill>
              <a:srgbClr val="3B459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07" name="Google Shape;107;p5"/>
          <p:cNvSpPr/>
          <p:nvPr/>
        </p:nvSpPr>
        <p:spPr>
          <a:xfrm>
            <a:off x="7040880" y="3840480"/>
            <a:ext cx="914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93B"/>
              </a:buClr>
              <a:buSzPts val="1600"/>
              <a:buFont typeface="Cambria"/>
              <a:buNone/>
            </a:pPr>
            <a:r>
              <a:rPr b="1" i="0" lang="en-US" sz="1600" u="none" cap="none" strike="noStrike">
                <a:solidFill>
                  <a:srgbClr val="E8A93B"/>
                </a:solidFill>
                <a:latin typeface="Cambria"/>
                <a:ea typeface="Cambria"/>
                <a:cs typeface="Cambria"/>
                <a:sym typeface="Cambria"/>
              </a:rPr>
              <a:t>DP =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5"/>
          <p:cNvSpPr/>
          <p:nvPr/>
        </p:nvSpPr>
        <p:spPr>
          <a:xfrm>
            <a:off x="7040880" y="4251960"/>
            <a:ext cx="420624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0"/>
              <a:buFont typeface="Calibri"/>
              <a:buNone/>
            </a:pPr>
            <a:r>
              <a:rPr b="0" i="0" lang="en-US" sz="12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(Paid Stock + Book Debts within limit) − Margin − Sundry Creditors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5"/>
          <p:cNvSpPr/>
          <p:nvPr/>
        </p:nvSpPr>
        <p:spPr>
          <a:xfrm>
            <a:off x="7040880" y="5212080"/>
            <a:ext cx="420624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8891C4"/>
              </a:buClr>
              <a:buSzPts val="980"/>
              <a:buFont typeface="Calibri"/>
              <a:buNone/>
            </a:pPr>
            <a:r>
              <a:rPr b="0" i="1" lang="en-US" sz="980" u="none" cap="none" strike="noStrike">
                <a:solidFill>
                  <a:srgbClr val="8891C4"/>
                </a:solidFill>
                <a:latin typeface="Calibri"/>
                <a:ea typeface="Calibri"/>
                <a:cs typeface="Calibri"/>
                <a:sym typeface="Calibri"/>
              </a:rPr>
              <a:t>Drawing power is refreshed with each stock statement — usually monthly — so it moves with the borrower's real security cover.</a:t>
            </a:r>
            <a:endParaRPr b="0" i="0" sz="9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5"/>
          <p:cNvSpPr/>
          <p:nvPr/>
        </p:nvSpPr>
        <p:spPr>
          <a:xfrm>
            <a:off x="502920" y="6547104"/>
            <a:ext cx="73152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AA0B5"/>
              </a:buClr>
              <a:buSzPts val="950"/>
              <a:buFont typeface="Calibri"/>
              <a:buNone/>
            </a:pPr>
            <a:r>
              <a:rPr b="0" i="0" lang="en-US" sz="950" u="none" cap="none" strike="noStrike">
                <a:solidFill>
                  <a:srgbClr val="9AA0B5"/>
                </a:solidFill>
                <a:latin typeface="Calibri"/>
                <a:ea typeface="Calibri"/>
                <a:cs typeface="Calibri"/>
                <a:sym typeface="Calibri"/>
              </a:rPr>
              <a:t>TFFT — True Friends Financial Technologies  |  tffti.com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F6FB"/>
        </a:solidFill>
      </p:bgPr>
    </p:bg>
    <p:spTree>
      <p:nvGrpSpPr>
        <p:cNvPr id="882" name="Shape 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3" name="Google Shape;883;p32"/>
          <p:cNvSpPr/>
          <p:nvPr/>
        </p:nvSpPr>
        <p:spPr>
          <a:xfrm>
            <a:off x="502920" y="457200"/>
            <a:ext cx="749808" cy="749808"/>
          </a:xfrm>
          <a:prstGeom prst="ellipse">
            <a:avLst/>
          </a:prstGeom>
          <a:solidFill>
            <a:srgbClr val="1E276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sessions/focused-funny-hamilton/mnt/outputs/pptx_build/icons/disbursement.png" id="884" name="Google Shape;884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7878" y="622158"/>
            <a:ext cx="419892" cy="419892"/>
          </a:xfrm>
          <a:prstGeom prst="rect">
            <a:avLst/>
          </a:prstGeom>
          <a:noFill/>
          <a:ln>
            <a:noFill/>
          </a:ln>
        </p:spPr>
      </p:pic>
      <p:sp>
        <p:nvSpPr>
          <p:cNvPr id="885" name="Google Shape;885;p32"/>
          <p:cNvSpPr/>
          <p:nvPr/>
        </p:nvSpPr>
        <p:spPr>
          <a:xfrm>
            <a:off x="1417320" y="438912"/>
            <a:ext cx="841248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93B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E8A93B"/>
                </a:solidFill>
                <a:latin typeface="Calibri"/>
                <a:ea typeface="Calibri"/>
                <a:cs typeface="Calibri"/>
                <a:sym typeface="Calibri"/>
              </a:rPr>
              <a:t>PART SIX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6" name="Google Shape;886;p32"/>
          <p:cNvSpPr/>
          <p:nvPr/>
        </p:nvSpPr>
        <p:spPr>
          <a:xfrm>
            <a:off x="1371600" y="676656"/>
            <a:ext cx="1005840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2700"/>
              <a:buFont typeface="Cambria"/>
              <a:buNone/>
            </a:pPr>
            <a:r>
              <a:rPr b="1" i="0" lang="en-US" sz="2700" u="none" cap="none" strike="noStrike">
                <a:solidFill>
                  <a:srgbClr val="1E2761"/>
                </a:solidFill>
                <a:latin typeface="Cambria"/>
                <a:ea typeface="Cambria"/>
                <a:cs typeface="Cambria"/>
                <a:sym typeface="Cambria"/>
              </a:rPr>
              <a:t>Loan Disbursement Process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7" name="Google Shape;887;p32"/>
          <p:cNvSpPr/>
          <p:nvPr/>
        </p:nvSpPr>
        <p:spPr>
          <a:xfrm>
            <a:off x="11109960" y="320040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E4E8F5"/>
              </a:buClr>
              <a:buSzPts val="4600"/>
              <a:buFont typeface="Cambria"/>
              <a:buNone/>
            </a:pPr>
            <a:r>
              <a:rPr b="1" i="0" lang="en-US" sz="4600" u="none" cap="none" strike="noStrike">
                <a:solidFill>
                  <a:srgbClr val="E4E8F5"/>
                </a:solidFill>
                <a:latin typeface="Cambria"/>
                <a:ea typeface="Cambria"/>
                <a:cs typeface="Cambria"/>
                <a:sym typeface="Cambria"/>
              </a:rPr>
              <a:t>6</a:t>
            </a:r>
            <a:endParaRPr b="0" i="0" sz="4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8" name="Google Shape;888;p32"/>
          <p:cNvSpPr/>
          <p:nvPr/>
        </p:nvSpPr>
        <p:spPr>
          <a:xfrm>
            <a:off x="502920" y="2194560"/>
            <a:ext cx="2084832" cy="2286000"/>
          </a:xfrm>
          <a:prstGeom prst="roundRect">
            <a:avLst>
              <a:gd fmla="val 3509" name="adj"/>
            </a:avLst>
          </a:prstGeom>
          <a:solidFill>
            <a:srgbClr val="FFFFFF"/>
          </a:solidFill>
          <a:ln>
            <a:noFill/>
          </a:ln>
          <a:effectLst>
            <a:outerShdw blurRad="101600" rotWithShape="0" algn="bl" dir="5400000" dist="38100">
              <a:srgbClr val="1B1F3B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9" name="Google Shape;889;p32"/>
          <p:cNvSpPr/>
          <p:nvPr/>
        </p:nvSpPr>
        <p:spPr>
          <a:xfrm>
            <a:off x="1252728" y="1901952"/>
            <a:ext cx="585216" cy="585216"/>
          </a:xfrm>
          <a:prstGeom prst="ellipse">
            <a:avLst/>
          </a:prstGeom>
          <a:solidFill>
            <a:srgbClr val="1E2761"/>
          </a:solidFill>
          <a:ln cap="flat" cmpd="sng" w="38100">
            <a:solidFill>
              <a:srgbClr val="F4F6F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0" name="Google Shape;890;p32"/>
          <p:cNvSpPr/>
          <p:nvPr/>
        </p:nvSpPr>
        <p:spPr>
          <a:xfrm>
            <a:off x="1252728" y="1901952"/>
            <a:ext cx="585216" cy="58521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mbria"/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1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1" name="Google Shape;891;p32"/>
          <p:cNvSpPr/>
          <p:nvPr/>
        </p:nvSpPr>
        <p:spPr>
          <a:xfrm>
            <a:off x="640080" y="2578608"/>
            <a:ext cx="1810512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1300"/>
              <a:buFont typeface="Cambria"/>
              <a:buNone/>
            </a:pPr>
            <a:r>
              <a:rPr b="1" i="0" lang="en-US" sz="1300" u="none" cap="none" strike="noStrike">
                <a:solidFill>
                  <a:srgbClr val="1E2761"/>
                </a:solidFill>
                <a:latin typeface="Cambria"/>
                <a:ea typeface="Cambria"/>
                <a:cs typeface="Cambria"/>
                <a:sym typeface="Cambria"/>
              </a:rPr>
              <a:t>Sanction Letter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2" name="Google Shape;892;p32"/>
          <p:cNvSpPr/>
          <p:nvPr/>
        </p:nvSpPr>
        <p:spPr>
          <a:xfrm>
            <a:off x="640080" y="3108960"/>
            <a:ext cx="1810512" cy="1234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Terms, conditions &amp; limits communicated and accepted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3" name="Google Shape;893;p32"/>
          <p:cNvSpPr/>
          <p:nvPr/>
        </p:nvSpPr>
        <p:spPr>
          <a:xfrm>
            <a:off x="2606040" y="3255264"/>
            <a:ext cx="137160" cy="164592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AAB3D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4" name="Google Shape;894;p32"/>
          <p:cNvSpPr/>
          <p:nvPr/>
        </p:nvSpPr>
        <p:spPr>
          <a:xfrm>
            <a:off x="2761488" y="2194560"/>
            <a:ext cx="2084832" cy="2286000"/>
          </a:xfrm>
          <a:prstGeom prst="roundRect">
            <a:avLst>
              <a:gd fmla="val 3509" name="adj"/>
            </a:avLst>
          </a:prstGeom>
          <a:solidFill>
            <a:srgbClr val="FFFFFF"/>
          </a:solidFill>
          <a:ln>
            <a:noFill/>
          </a:ln>
          <a:effectLst>
            <a:outerShdw blurRad="101600" rotWithShape="0" algn="bl" dir="5400000" dist="38100">
              <a:srgbClr val="1B1F3B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5" name="Google Shape;895;p32"/>
          <p:cNvSpPr/>
          <p:nvPr/>
        </p:nvSpPr>
        <p:spPr>
          <a:xfrm>
            <a:off x="3511296" y="1901952"/>
            <a:ext cx="585216" cy="585216"/>
          </a:xfrm>
          <a:prstGeom prst="ellipse">
            <a:avLst/>
          </a:prstGeom>
          <a:solidFill>
            <a:srgbClr val="1E2761"/>
          </a:solidFill>
          <a:ln cap="flat" cmpd="sng" w="38100">
            <a:solidFill>
              <a:srgbClr val="F4F6F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6" name="Google Shape;896;p32"/>
          <p:cNvSpPr/>
          <p:nvPr/>
        </p:nvSpPr>
        <p:spPr>
          <a:xfrm>
            <a:off x="3511296" y="1901952"/>
            <a:ext cx="585216" cy="58521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mbria"/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2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7" name="Google Shape;897;p32"/>
          <p:cNvSpPr/>
          <p:nvPr/>
        </p:nvSpPr>
        <p:spPr>
          <a:xfrm>
            <a:off x="2898648" y="2578608"/>
            <a:ext cx="1810512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1300"/>
              <a:buFont typeface="Cambria"/>
              <a:buNone/>
            </a:pPr>
            <a:r>
              <a:rPr b="1" i="0" lang="en-US" sz="1300" u="none" cap="none" strike="noStrike">
                <a:solidFill>
                  <a:srgbClr val="1E2761"/>
                </a:solidFill>
                <a:latin typeface="Cambria"/>
                <a:ea typeface="Cambria"/>
                <a:cs typeface="Cambria"/>
                <a:sym typeface="Cambria"/>
              </a:rPr>
              <a:t>Documentation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8" name="Google Shape;898;p32"/>
          <p:cNvSpPr/>
          <p:nvPr/>
        </p:nvSpPr>
        <p:spPr>
          <a:xfrm>
            <a:off x="2898648" y="3108960"/>
            <a:ext cx="1810512" cy="1234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Facility agreement, hypothecation, guarantee &amp; PoA deeds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9" name="Google Shape;899;p32"/>
          <p:cNvSpPr/>
          <p:nvPr/>
        </p:nvSpPr>
        <p:spPr>
          <a:xfrm>
            <a:off x="4864608" y="3255264"/>
            <a:ext cx="137160" cy="164592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AAB3D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0" name="Google Shape;900;p32"/>
          <p:cNvSpPr/>
          <p:nvPr/>
        </p:nvSpPr>
        <p:spPr>
          <a:xfrm>
            <a:off x="5020056" y="2194560"/>
            <a:ext cx="2084832" cy="2286000"/>
          </a:xfrm>
          <a:prstGeom prst="roundRect">
            <a:avLst>
              <a:gd fmla="val 3509" name="adj"/>
            </a:avLst>
          </a:prstGeom>
          <a:solidFill>
            <a:srgbClr val="FFFFFF"/>
          </a:solidFill>
          <a:ln>
            <a:noFill/>
          </a:ln>
          <a:effectLst>
            <a:outerShdw blurRad="101600" rotWithShape="0" algn="bl" dir="5400000" dist="38100">
              <a:srgbClr val="1B1F3B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1" name="Google Shape;901;p32"/>
          <p:cNvSpPr/>
          <p:nvPr/>
        </p:nvSpPr>
        <p:spPr>
          <a:xfrm>
            <a:off x="5769864" y="1901952"/>
            <a:ext cx="585216" cy="585216"/>
          </a:xfrm>
          <a:prstGeom prst="ellipse">
            <a:avLst/>
          </a:prstGeom>
          <a:solidFill>
            <a:srgbClr val="1E2761"/>
          </a:solidFill>
          <a:ln cap="flat" cmpd="sng" w="38100">
            <a:solidFill>
              <a:srgbClr val="F4F6F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2" name="Google Shape;902;p32"/>
          <p:cNvSpPr/>
          <p:nvPr/>
        </p:nvSpPr>
        <p:spPr>
          <a:xfrm>
            <a:off x="5769864" y="1901952"/>
            <a:ext cx="585216" cy="58521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mbria"/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3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3" name="Google Shape;903;p32"/>
          <p:cNvSpPr/>
          <p:nvPr/>
        </p:nvSpPr>
        <p:spPr>
          <a:xfrm>
            <a:off x="5157216" y="2578608"/>
            <a:ext cx="1810512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1300"/>
              <a:buFont typeface="Cambria"/>
              <a:buNone/>
            </a:pPr>
            <a:r>
              <a:rPr b="1" i="0" lang="en-US" sz="1300" u="none" cap="none" strike="noStrike">
                <a:solidFill>
                  <a:srgbClr val="1E2761"/>
                </a:solidFill>
                <a:latin typeface="Cambria"/>
                <a:ea typeface="Cambria"/>
                <a:cs typeface="Cambria"/>
                <a:sym typeface="Cambria"/>
              </a:rPr>
              <a:t>Mortgage Creation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4" name="Google Shape;904;p32"/>
          <p:cNvSpPr/>
          <p:nvPr/>
        </p:nvSpPr>
        <p:spPr>
          <a:xfrm>
            <a:off x="5157216" y="3108960"/>
            <a:ext cx="1810512" cy="1234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MOE / MODT registration &amp; charge filing (CERSAI, ROC)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5" name="Google Shape;905;p32"/>
          <p:cNvSpPr/>
          <p:nvPr/>
        </p:nvSpPr>
        <p:spPr>
          <a:xfrm>
            <a:off x="7123176" y="3255264"/>
            <a:ext cx="137160" cy="164592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AAB3D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6" name="Google Shape;906;p32"/>
          <p:cNvSpPr/>
          <p:nvPr/>
        </p:nvSpPr>
        <p:spPr>
          <a:xfrm>
            <a:off x="7278624" y="2194560"/>
            <a:ext cx="2084832" cy="2286000"/>
          </a:xfrm>
          <a:prstGeom prst="roundRect">
            <a:avLst>
              <a:gd fmla="val 3509" name="adj"/>
            </a:avLst>
          </a:prstGeom>
          <a:solidFill>
            <a:srgbClr val="FFFFFF"/>
          </a:solidFill>
          <a:ln>
            <a:noFill/>
          </a:ln>
          <a:effectLst>
            <a:outerShdw blurRad="101600" rotWithShape="0" algn="bl" dir="5400000" dist="38100">
              <a:srgbClr val="1B1F3B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7" name="Google Shape;907;p32"/>
          <p:cNvSpPr/>
          <p:nvPr/>
        </p:nvSpPr>
        <p:spPr>
          <a:xfrm>
            <a:off x="8028432" y="1901952"/>
            <a:ext cx="585216" cy="585216"/>
          </a:xfrm>
          <a:prstGeom prst="ellipse">
            <a:avLst/>
          </a:prstGeom>
          <a:solidFill>
            <a:srgbClr val="1E2761"/>
          </a:solidFill>
          <a:ln cap="flat" cmpd="sng" w="38100">
            <a:solidFill>
              <a:srgbClr val="F4F6F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8" name="Google Shape;908;p32"/>
          <p:cNvSpPr/>
          <p:nvPr/>
        </p:nvSpPr>
        <p:spPr>
          <a:xfrm>
            <a:off x="8028432" y="1901952"/>
            <a:ext cx="585216" cy="58521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mbria"/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4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9" name="Google Shape;909;p32"/>
          <p:cNvSpPr/>
          <p:nvPr/>
        </p:nvSpPr>
        <p:spPr>
          <a:xfrm>
            <a:off x="7415784" y="2578608"/>
            <a:ext cx="1810512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1300"/>
              <a:buFont typeface="Cambria"/>
              <a:buNone/>
            </a:pPr>
            <a:r>
              <a:rPr b="1" i="0" lang="en-US" sz="1300" u="none" cap="none" strike="noStrike">
                <a:solidFill>
                  <a:srgbClr val="1E2761"/>
                </a:solidFill>
                <a:latin typeface="Cambria"/>
                <a:ea typeface="Cambria"/>
                <a:cs typeface="Cambria"/>
                <a:sym typeface="Cambria"/>
              </a:rPr>
              <a:t>Disbursement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0" name="Google Shape;910;p32"/>
          <p:cNvSpPr/>
          <p:nvPr/>
        </p:nvSpPr>
        <p:spPr>
          <a:xfrm>
            <a:off x="7415784" y="3108960"/>
            <a:ext cx="1810512" cy="1234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Limit activated; funds released as per sanctioned structure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1" name="Google Shape;911;p32"/>
          <p:cNvSpPr/>
          <p:nvPr/>
        </p:nvSpPr>
        <p:spPr>
          <a:xfrm>
            <a:off x="9381744" y="3255264"/>
            <a:ext cx="137160" cy="164592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AAB3D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2" name="Google Shape;912;p32"/>
          <p:cNvSpPr/>
          <p:nvPr/>
        </p:nvSpPr>
        <p:spPr>
          <a:xfrm>
            <a:off x="9537192" y="2194560"/>
            <a:ext cx="2084832" cy="2286000"/>
          </a:xfrm>
          <a:prstGeom prst="roundRect">
            <a:avLst>
              <a:gd fmla="val 3509" name="adj"/>
            </a:avLst>
          </a:prstGeom>
          <a:solidFill>
            <a:srgbClr val="FFFFFF"/>
          </a:solidFill>
          <a:ln>
            <a:noFill/>
          </a:ln>
          <a:effectLst>
            <a:outerShdw blurRad="101600" rotWithShape="0" algn="bl" dir="5400000" dist="38100">
              <a:srgbClr val="1B1F3B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3" name="Google Shape;913;p32"/>
          <p:cNvSpPr/>
          <p:nvPr/>
        </p:nvSpPr>
        <p:spPr>
          <a:xfrm>
            <a:off x="10287000" y="1901952"/>
            <a:ext cx="585216" cy="585216"/>
          </a:xfrm>
          <a:prstGeom prst="ellipse">
            <a:avLst/>
          </a:prstGeom>
          <a:solidFill>
            <a:srgbClr val="E8A93B"/>
          </a:solidFill>
          <a:ln cap="flat" cmpd="sng" w="38100">
            <a:solidFill>
              <a:srgbClr val="F4F6F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4" name="Google Shape;914;p32"/>
          <p:cNvSpPr/>
          <p:nvPr/>
        </p:nvSpPr>
        <p:spPr>
          <a:xfrm>
            <a:off x="10287000" y="1901952"/>
            <a:ext cx="585216" cy="58521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mbria"/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5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5" name="Google Shape;915;p32"/>
          <p:cNvSpPr/>
          <p:nvPr/>
        </p:nvSpPr>
        <p:spPr>
          <a:xfrm>
            <a:off x="9674352" y="2578608"/>
            <a:ext cx="1810512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1300"/>
              <a:buFont typeface="Cambria"/>
              <a:buNone/>
            </a:pPr>
            <a:r>
              <a:rPr b="1" i="0" lang="en-US" sz="1300" u="none" cap="none" strike="noStrike">
                <a:solidFill>
                  <a:srgbClr val="1E2761"/>
                </a:solidFill>
                <a:latin typeface="Cambria"/>
                <a:ea typeface="Cambria"/>
                <a:cs typeface="Cambria"/>
                <a:sym typeface="Cambria"/>
              </a:rPr>
              <a:t>Monitoring &amp; Review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6" name="Google Shape;916;p32"/>
          <p:cNvSpPr/>
          <p:nvPr/>
        </p:nvSpPr>
        <p:spPr>
          <a:xfrm>
            <a:off x="9674352" y="3108960"/>
            <a:ext cx="1810512" cy="1234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Stock statements, renewal, and periodic account review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7" name="Google Shape;917;p32"/>
          <p:cNvSpPr/>
          <p:nvPr/>
        </p:nvSpPr>
        <p:spPr>
          <a:xfrm>
            <a:off x="502920" y="4892040"/>
            <a:ext cx="11155680" cy="1234440"/>
          </a:xfrm>
          <a:prstGeom prst="roundRect">
            <a:avLst>
              <a:gd fmla="val 6667" name="adj"/>
            </a:avLst>
          </a:prstGeom>
          <a:solidFill>
            <a:srgbClr val="1E2761"/>
          </a:solidFill>
          <a:ln>
            <a:noFill/>
          </a:ln>
          <a:effectLst>
            <a:outerShdw blurRad="101600" rotWithShape="0" algn="bl" dir="5400000" dist="38100">
              <a:srgbClr val="1B1F3B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8" name="Google Shape;918;p32"/>
          <p:cNvSpPr/>
          <p:nvPr/>
        </p:nvSpPr>
        <p:spPr>
          <a:xfrm>
            <a:off x="822960" y="4892040"/>
            <a:ext cx="10515600" cy="1234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CADCFC"/>
              </a:buClr>
              <a:buSzPts val="1250"/>
              <a:buFont typeface="Calibri"/>
              <a:buNone/>
            </a:pPr>
            <a:r>
              <a:rPr b="0" i="0" lang="en-US" sz="1250" u="none" cap="none" strike="noStrike">
                <a:solidFill>
                  <a:srgbClr val="CADCFC"/>
                </a:solidFill>
                <a:latin typeface="Calibri"/>
                <a:ea typeface="Calibri"/>
                <a:cs typeface="Calibri"/>
                <a:sym typeface="Calibri"/>
              </a:rPr>
              <a:t>After disbursement, renewal and takeover cases follow the same core documentation discipline — updated financials, fresh valuation where due, and a re-confirmed drawing power before limits are rolled over.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9" name="Google Shape;919;p32"/>
          <p:cNvSpPr/>
          <p:nvPr/>
        </p:nvSpPr>
        <p:spPr>
          <a:xfrm>
            <a:off x="502920" y="6547104"/>
            <a:ext cx="73152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AA0B5"/>
              </a:buClr>
              <a:buSzPts val="950"/>
              <a:buFont typeface="Calibri"/>
              <a:buNone/>
            </a:pPr>
            <a:r>
              <a:rPr b="0" i="0" lang="en-US" sz="950" u="none" cap="none" strike="noStrike">
                <a:solidFill>
                  <a:srgbClr val="9AA0B5"/>
                </a:solidFill>
                <a:latin typeface="Calibri"/>
                <a:ea typeface="Calibri"/>
                <a:cs typeface="Calibri"/>
                <a:sym typeface="Calibri"/>
              </a:rPr>
              <a:t>TFFT — True Friends Financial Technologies  |  tffti.com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F6FB"/>
        </a:solidFill>
      </p:bgPr>
    </p:bg>
    <p:spTree>
      <p:nvGrpSpPr>
        <p:cNvPr id="924" name="Shape 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5" name="Google Shape;925;p33"/>
          <p:cNvSpPr/>
          <p:nvPr/>
        </p:nvSpPr>
        <p:spPr>
          <a:xfrm>
            <a:off x="502920" y="457200"/>
            <a:ext cx="749808" cy="749808"/>
          </a:xfrm>
          <a:prstGeom prst="ellipse">
            <a:avLst/>
          </a:prstGeom>
          <a:solidFill>
            <a:srgbClr val="1E276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sessions/focused-funny-hamilton/mnt/outputs/pptx_build/icons/disbursement.png" id="926" name="Google Shape;926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7878" y="622158"/>
            <a:ext cx="419892" cy="419892"/>
          </a:xfrm>
          <a:prstGeom prst="rect">
            <a:avLst/>
          </a:prstGeom>
          <a:noFill/>
          <a:ln>
            <a:noFill/>
          </a:ln>
        </p:spPr>
      </p:pic>
      <p:sp>
        <p:nvSpPr>
          <p:cNvPr id="927" name="Google Shape;927;p33"/>
          <p:cNvSpPr/>
          <p:nvPr/>
        </p:nvSpPr>
        <p:spPr>
          <a:xfrm>
            <a:off x="1417320" y="438912"/>
            <a:ext cx="841248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93B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E8A93B"/>
                </a:solidFill>
                <a:latin typeface="Calibri"/>
                <a:ea typeface="Calibri"/>
                <a:cs typeface="Calibri"/>
                <a:sym typeface="Calibri"/>
              </a:rPr>
              <a:t>PART SIX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8" name="Google Shape;928;p33"/>
          <p:cNvSpPr/>
          <p:nvPr/>
        </p:nvSpPr>
        <p:spPr>
          <a:xfrm>
            <a:off x="1371600" y="676656"/>
            <a:ext cx="1005840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2700"/>
              <a:buFont typeface="Cambria"/>
              <a:buNone/>
            </a:pPr>
            <a:r>
              <a:rPr b="1" i="0" lang="en-US" sz="2700" u="none" cap="none" strike="noStrike">
                <a:solidFill>
                  <a:srgbClr val="1E2761"/>
                </a:solidFill>
                <a:latin typeface="Cambria"/>
                <a:ea typeface="Cambria"/>
                <a:cs typeface="Cambria"/>
                <a:sym typeface="Cambria"/>
              </a:rPr>
              <a:t>Disbursement Documents — Part 1 of 2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9" name="Google Shape;929;p33"/>
          <p:cNvSpPr/>
          <p:nvPr/>
        </p:nvSpPr>
        <p:spPr>
          <a:xfrm>
            <a:off x="11109960" y="320040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E4E8F5"/>
              </a:buClr>
              <a:buSzPts val="4600"/>
              <a:buFont typeface="Cambria"/>
              <a:buNone/>
            </a:pPr>
            <a:r>
              <a:rPr b="1" i="0" lang="en-US" sz="4600" u="none" cap="none" strike="noStrike">
                <a:solidFill>
                  <a:srgbClr val="E4E8F5"/>
                </a:solidFill>
                <a:latin typeface="Cambria"/>
                <a:ea typeface="Cambria"/>
                <a:cs typeface="Cambria"/>
                <a:sym typeface="Cambria"/>
              </a:rPr>
              <a:t>6</a:t>
            </a:r>
            <a:endParaRPr b="0" i="0" sz="4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0" name="Google Shape;930;p33"/>
          <p:cNvSpPr/>
          <p:nvPr/>
        </p:nvSpPr>
        <p:spPr>
          <a:xfrm>
            <a:off x="502920" y="1600200"/>
            <a:ext cx="5440680" cy="2148840"/>
          </a:xfrm>
          <a:prstGeom prst="roundRect">
            <a:avLst>
              <a:gd fmla="val 3830" name="adj"/>
            </a:avLst>
          </a:prstGeom>
          <a:solidFill>
            <a:srgbClr val="FFFFFF"/>
          </a:solidFill>
          <a:ln>
            <a:noFill/>
          </a:ln>
          <a:effectLst>
            <a:outerShdw blurRad="101600" rotWithShape="0" algn="bl" dir="5400000" dist="38100">
              <a:srgbClr val="1B1F3B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1" name="Google Shape;931;p33"/>
          <p:cNvSpPr/>
          <p:nvPr/>
        </p:nvSpPr>
        <p:spPr>
          <a:xfrm>
            <a:off x="777240" y="1874520"/>
            <a:ext cx="502920" cy="502920"/>
          </a:xfrm>
          <a:prstGeom prst="roundRect">
            <a:avLst>
              <a:gd fmla="val 14545" name="adj"/>
            </a:avLst>
          </a:prstGeom>
          <a:solidFill>
            <a:srgbClr val="1E276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2" name="Google Shape;932;p33"/>
          <p:cNvSpPr/>
          <p:nvPr/>
        </p:nvSpPr>
        <p:spPr>
          <a:xfrm>
            <a:off x="777240" y="1874520"/>
            <a:ext cx="5029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E8A93B"/>
              </a:buClr>
              <a:buSzPts val="1800"/>
              <a:buFont typeface="Cambria"/>
              <a:buNone/>
            </a:pPr>
            <a:r>
              <a:rPr b="1" i="0" lang="en-US" sz="1800" u="none" cap="none" strike="noStrike">
                <a:solidFill>
                  <a:srgbClr val="E8A93B"/>
                </a:solidFill>
                <a:latin typeface="Cambria"/>
                <a:ea typeface="Cambria"/>
                <a:cs typeface="Cambria"/>
                <a:sym typeface="Cambria"/>
              </a:rPr>
              <a:t>1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3" name="Google Shape;933;p33"/>
          <p:cNvSpPr/>
          <p:nvPr/>
        </p:nvSpPr>
        <p:spPr>
          <a:xfrm>
            <a:off x="1463040" y="1874520"/>
            <a:ext cx="420624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1500"/>
              <a:buFont typeface="Cambria"/>
              <a:buNone/>
            </a:pPr>
            <a:r>
              <a:rPr b="1" i="0" lang="en-US" sz="1500" u="none" cap="none" strike="noStrike">
                <a:solidFill>
                  <a:srgbClr val="1E2761"/>
                </a:solidFill>
                <a:latin typeface="Cambria"/>
                <a:ea typeface="Cambria"/>
                <a:cs typeface="Cambria"/>
                <a:sym typeface="Cambria"/>
              </a:rPr>
              <a:t>Banking Charges &amp; Fees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4" name="Google Shape;934;p33"/>
          <p:cNvSpPr/>
          <p:nvPr/>
        </p:nvSpPr>
        <p:spPr>
          <a:xfrm>
            <a:off x="777240" y="2560320"/>
            <a:ext cx="4892040" cy="10515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Processing fee is "standard" around 1%, but actual range runs 0.15%–1% — not industry-standardized.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5" name="Google Shape;935;p33"/>
          <p:cNvSpPr/>
          <p:nvPr/>
        </p:nvSpPr>
        <p:spPr>
          <a:xfrm>
            <a:off x="6263640" y="1600200"/>
            <a:ext cx="5440680" cy="2148840"/>
          </a:xfrm>
          <a:prstGeom prst="roundRect">
            <a:avLst>
              <a:gd fmla="val 3830" name="adj"/>
            </a:avLst>
          </a:prstGeom>
          <a:solidFill>
            <a:srgbClr val="FFFFFF"/>
          </a:solidFill>
          <a:ln>
            <a:noFill/>
          </a:ln>
          <a:effectLst>
            <a:outerShdw blurRad="101600" rotWithShape="0" algn="bl" dir="5400000" dist="38100">
              <a:srgbClr val="1B1F3B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6" name="Google Shape;936;p33"/>
          <p:cNvSpPr/>
          <p:nvPr/>
        </p:nvSpPr>
        <p:spPr>
          <a:xfrm>
            <a:off x="6537960" y="1874520"/>
            <a:ext cx="502920" cy="502920"/>
          </a:xfrm>
          <a:prstGeom prst="roundRect">
            <a:avLst>
              <a:gd fmla="val 14545" name="adj"/>
            </a:avLst>
          </a:prstGeom>
          <a:solidFill>
            <a:srgbClr val="1E276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7" name="Google Shape;937;p33"/>
          <p:cNvSpPr/>
          <p:nvPr/>
        </p:nvSpPr>
        <p:spPr>
          <a:xfrm>
            <a:off x="6537960" y="1874520"/>
            <a:ext cx="5029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E8A93B"/>
              </a:buClr>
              <a:buSzPts val="1800"/>
              <a:buFont typeface="Cambria"/>
              <a:buNone/>
            </a:pPr>
            <a:r>
              <a:rPr b="1" i="0" lang="en-US" sz="1800" u="none" cap="none" strike="noStrike">
                <a:solidFill>
                  <a:srgbClr val="E8A93B"/>
                </a:solidFill>
                <a:latin typeface="Cambria"/>
                <a:ea typeface="Cambria"/>
                <a:cs typeface="Cambria"/>
                <a:sym typeface="Cambria"/>
              </a:rPr>
              <a:t>2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8" name="Google Shape;938;p33"/>
          <p:cNvSpPr/>
          <p:nvPr/>
        </p:nvSpPr>
        <p:spPr>
          <a:xfrm>
            <a:off x="7223760" y="1874520"/>
            <a:ext cx="420624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1500"/>
              <a:buFont typeface="Cambria"/>
              <a:buNone/>
            </a:pPr>
            <a:r>
              <a:rPr b="1" i="0" lang="en-US" sz="1500" u="none" cap="none" strike="noStrike">
                <a:solidFill>
                  <a:srgbClr val="1E2761"/>
                </a:solidFill>
                <a:latin typeface="Cambria"/>
                <a:ea typeface="Cambria"/>
                <a:cs typeface="Cambria"/>
                <a:sym typeface="Cambria"/>
              </a:rPr>
              <a:t>Mortgage Deed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Google Shape;939;p33"/>
          <p:cNvSpPr/>
          <p:nvPr/>
        </p:nvSpPr>
        <p:spPr>
          <a:xfrm>
            <a:off x="6537960" y="2560320"/>
            <a:ext cx="4892040" cy="10515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Creates the equitable mortgage charge on immovable property; contains 20 standard mortgagor declarations.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0" name="Google Shape;940;p33"/>
          <p:cNvSpPr/>
          <p:nvPr/>
        </p:nvSpPr>
        <p:spPr>
          <a:xfrm>
            <a:off x="502920" y="4023360"/>
            <a:ext cx="5440680" cy="2148840"/>
          </a:xfrm>
          <a:prstGeom prst="roundRect">
            <a:avLst>
              <a:gd fmla="val 3830" name="adj"/>
            </a:avLst>
          </a:prstGeom>
          <a:solidFill>
            <a:srgbClr val="FFFFFF"/>
          </a:solidFill>
          <a:ln>
            <a:noFill/>
          </a:ln>
          <a:effectLst>
            <a:outerShdw blurRad="101600" rotWithShape="0" algn="bl" dir="5400000" dist="38100">
              <a:srgbClr val="1B1F3B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1" name="Google Shape;941;p33"/>
          <p:cNvSpPr/>
          <p:nvPr/>
        </p:nvSpPr>
        <p:spPr>
          <a:xfrm>
            <a:off x="777240" y="4297680"/>
            <a:ext cx="502920" cy="502920"/>
          </a:xfrm>
          <a:prstGeom prst="roundRect">
            <a:avLst>
              <a:gd fmla="val 14545" name="adj"/>
            </a:avLst>
          </a:prstGeom>
          <a:solidFill>
            <a:srgbClr val="1E276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2" name="Google Shape;942;p33"/>
          <p:cNvSpPr/>
          <p:nvPr/>
        </p:nvSpPr>
        <p:spPr>
          <a:xfrm>
            <a:off x="777240" y="4297680"/>
            <a:ext cx="5029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E8A93B"/>
              </a:buClr>
              <a:buSzPts val="1800"/>
              <a:buFont typeface="Cambria"/>
              <a:buNone/>
            </a:pPr>
            <a:r>
              <a:rPr b="1" i="0" lang="en-US" sz="1800" u="none" cap="none" strike="noStrike">
                <a:solidFill>
                  <a:srgbClr val="E8A93B"/>
                </a:solidFill>
                <a:latin typeface="Cambria"/>
                <a:ea typeface="Cambria"/>
                <a:cs typeface="Cambria"/>
                <a:sym typeface="Cambria"/>
              </a:rPr>
              <a:t>3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3" name="Google Shape;943;p33"/>
          <p:cNvSpPr/>
          <p:nvPr/>
        </p:nvSpPr>
        <p:spPr>
          <a:xfrm>
            <a:off x="1463040" y="4297680"/>
            <a:ext cx="420624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1500"/>
              <a:buFont typeface="Cambria"/>
              <a:buNone/>
            </a:pPr>
            <a:r>
              <a:rPr b="1" i="0" lang="en-US" sz="1500" u="none" cap="none" strike="noStrike">
                <a:solidFill>
                  <a:srgbClr val="1E2761"/>
                </a:solidFill>
                <a:latin typeface="Cambria"/>
                <a:ea typeface="Cambria"/>
                <a:cs typeface="Cambria"/>
                <a:sym typeface="Cambria"/>
              </a:rPr>
              <a:t>MOE / MODT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4" name="Google Shape;944;p33"/>
          <p:cNvSpPr/>
          <p:nvPr/>
        </p:nvSpPr>
        <p:spPr>
          <a:xfrm>
            <a:off x="777240" y="4983480"/>
            <a:ext cx="4892040" cy="10515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Evidentiary record (not a charge instrument) confirming title deeds deposited, with an itemized List of Documents.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5" name="Google Shape;945;p33"/>
          <p:cNvSpPr/>
          <p:nvPr/>
        </p:nvSpPr>
        <p:spPr>
          <a:xfrm>
            <a:off x="6263640" y="4023360"/>
            <a:ext cx="5440680" cy="2148840"/>
          </a:xfrm>
          <a:prstGeom prst="roundRect">
            <a:avLst>
              <a:gd fmla="val 3830" name="adj"/>
            </a:avLst>
          </a:prstGeom>
          <a:solidFill>
            <a:srgbClr val="FFFFFF"/>
          </a:solidFill>
          <a:ln>
            <a:noFill/>
          </a:ln>
          <a:effectLst>
            <a:outerShdw blurRad="101600" rotWithShape="0" algn="bl" dir="5400000" dist="38100">
              <a:srgbClr val="1B1F3B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6" name="Google Shape;946;p33"/>
          <p:cNvSpPr/>
          <p:nvPr/>
        </p:nvSpPr>
        <p:spPr>
          <a:xfrm>
            <a:off x="6537960" y="4297680"/>
            <a:ext cx="502920" cy="502920"/>
          </a:xfrm>
          <a:prstGeom prst="roundRect">
            <a:avLst>
              <a:gd fmla="val 14545" name="adj"/>
            </a:avLst>
          </a:prstGeom>
          <a:solidFill>
            <a:srgbClr val="1E276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7" name="Google Shape;947;p33"/>
          <p:cNvSpPr/>
          <p:nvPr/>
        </p:nvSpPr>
        <p:spPr>
          <a:xfrm>
            <a:off x="6537960" y="4297680"/>
            <a:ext cx="5029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E8A93B"/>
              </a:buClr>
              <a:buSzPts val="1800"/>
              <a:buFont typeface="Cambria"/>
              <a:buNone/>
            </a:pPr>
            <a:r>
              <a:rPr b="1" i="0" lang="en-US" sz="1800" u="none" cap="none" strike="noStrike">
                <a:solidFill>
                  <a:srgbClr val="E8A93B"/>
                </a:solidFill>
                <a:latin typeface="Cambria"/>
                <a:ea typeface="Cambria"/>
                <a:cs typeface="Cambria"/>
                <a:sym typeface="Cambria"/>
              </a:rPr>
              <a:t>4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8" name="Google Shape;948;p33"/>
          <p:cNvSpPr/>
          <p:nvPr/>
        </p:nvSpPr>
        <p:spPr>
          <a:xfrm>
            <a:off x="7223760" y="4297680"/>
            <a:ext cx="420624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1500"/>
              <a:buFont typeface="Cambria"/>
              <a:buNone/>
            </a:pPr>
            <a:r>
              <a:rPr b="1" i="0" lang="en-US" sz="1500" u="none" cap="none" strike="noStrike">
                <a:solidFill>
                  <a:srgbClr val="1E2761"/>
                </a:solidFill>
                <a:latin typeface="Cambria"/>
                <a:ea typeface="Cambria"/>
                <a:cs typeface="Cambria"/>
                <a:sym typeface="Cambria"/>
              </a:rPr>
              <a:t>Deed of Hypothecation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9" name="Google Shape;949;p33"/>
          <p:cNvSpPr/>
          <p:nvPr/>
        </p:nvSpPr>
        <p:spPr>
          <a:xfrm>
            <a:off x="6537960" y="4983480"/>
            <a:ext cx="4892040" cy="10515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Creates a floating charge on movable assets — stock, debtors, machinery — without transferring possession (~8–10 pages).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0" name="Google Shape;950;p33"/>
          <p:cNvSpPr/>
          <p:nvPr/>
        </p:nvSpPr>
        <p:spPr>
          <a:xfrm>
            <a:off x="502920" y="6547104"/>
            <a:ext cx="73152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AA0B5"/>
              </a:buClr>
              <a:buSzPts val="950"/>
              <a:buFont typeface="Calibri"/>
              <a:buNone/>
            </a:pPr>
            <a:r>
              <a:rPr b="0" i="0" lang="en-US" sz="950" u="none" cap="none" strike="noStrike">
                <a:solidFill>
                  <a:srgbClr val="9AA0B5"/>
                </a:solidFill>
                <a:latin typeface="Calibri"/>
                <a:ea typeface="Calibri"/>
                <a:cs typeface="Calibri"/>
                <a:sym typeface="Calibri"/>
              </a:rPr>
              <a:t>TFFT — True Friends Financial Technologies  |  tffti.com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F6FB"/>
        </a:solidFill>
      </p:bgPr>
    </p:bg>
    <p:spTree>
      <p:nvGrpSpPr>
        <p:cNvPr id="955" name="Shape 9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6" name="Google Shape;956;p34"/>
          <p:cNvSpPr/>
          <p:nvPr/>
        </p:nvSpPr>
        <p:spPr>
          <a:xfrm>
            <a:off x="502920" y="457200"/>
            <a:ext cx="749808" cy="749808"/>
          </a:xfrm>
          <a:prstGeom prst="ellipse">
            <a:avLst/>
          </a:prstGeom>
          <a:solidFill>
            <a:srgbClr val="1E276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sessions/focused-funny-hamilton/mnt/outputs/pptx_build/icons/disbursement.png" id="957" name="Google Shape;957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7878" y="622158"/>
            <a:ext cx="419892" cy="419892"/>
          </a:xfrm>
          <a:prstGeom prst="rect">
            <a:avLst/>
          </a:prstGeom>
          <a:noFill/>
          <a:ln>
            <a:noFill/>
          </a:ln>
        </p:spPr>
      </p:pic>
      <p:sp>
        <p:nvSpPr>
          <p:cNvPr id="958" name="Google Shape;958;p34"/>
          <p:cNvSpPr/>
          <p:nvPr/>
        </p:nvSpPr>
        <p:spPr>
          <a:xfrm>
            <a:off x="1417320" y="438912"/>
            <a:ext cx="841248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93B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E8A93B"/>
                </a:solidFill>
                <a:latin typeface="Calibri"/>
                <a:ea typeface="Calibri"/>
                <a:cs typeface="Calibri"/>
                <a:sym typeface="Calibri"/>
              </a:rPr>
              <a:t>PART SIX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9" name="Google Shape;959;p34"/>
          <p:cNvSpPr/>
          <p:nvPr/>
        </p:nvSpPr>
        <p:spPr>
          <a:xfrm>
            <a:off x="1371600" y="676656"/>
            <a:ext cx="1005840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2700"/>
              <a:buFont typeface="Cambria"/>
              <a:buNone/>
            </a:pPr>
            <a:r>
              <a:rPr b="1" i="0" lang="en-US" sz="2700" u="none" cap="none" strike="noStrike">
                <a:solidFill>
                  <a:srgbClr val="1E2761"/>
                </a:solidFill>
                <a:latin typeface="Cambria"/>
                <a:ea typeface="Cambria"/>
                <a:cs typeface="Cambria"/>
                <a:sym typeface="Cambria"/>
              </a:rPr>
              <a:t>Disbursement Documents — Part 2 of 2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0" name="Google Shape;960;p34"/>
          <p:cNvSpPr/>
          <p:nvPr/>
        </p:nvSpPr>
        <p:spPr>
          <a:xfrm>
            <a:off x="11109960" y="320040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E4E8F5"/>
              </a:buClr>
              <a:buSzPts val="4600"/>
              <a:buFont typeface="Cambria"/>
              <a:buNone/>
            </a:pPr>
            <a:r>
              <a:rPr b="1" i="0" lang="en-US" sz="4600" u="none" cap="none" strike="noStrike">
                <a:solidFill>
                  <a:srgbClr val="E4E8F5"/>
                </a:solidFill>
                <a:latin typeface="Cambria"/>
                <a:ea typeface="Cambria"/>
                <a:cs typeface="Cambria"/>
                <a:sym typeface="Cambria"/>
              </a:rPr>
              <a:t>6</a:t>
            </a:r>
            <a:endParaRPr b="0" i="0" sz="4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1" name="Google Shape;961;p34"/>
          <p:cNvSpPr/>
          <p:nvPr/>
        </p:nvSpPr>
        <p:spPr>
          <a:xfrm>
            <a:off x="502920" y="1600200"/>
            <a:ext cx="5440680" cy="2148840"/>
          </a:xfrm>
          <a:prstGeom prst="roundRect">
            <a:avLst>
              <a:gd fmla="val 3830" name="adj"/>
            </a:avLst>
          </a:prstGeom>
          <a:solidFill>
            <a:srgbClr val="FFFFFF"/>
          </a:solidFill>
          <a:ln>
            <a:noFill/>
          </a:ln>
          <a:effectLst>
            <a:outerShdw blurRad="101600" rotWithShape="0" algn="bl" dir="5400000" dist="38100">
              <a:srgbClr val="1B1F3B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2" name="Google Shape;962;p34"/>
          <p:cNvSpPr/>
          <p:nvPr/>
        </p:nvSpPr>
        <p:spPr>
          <a:xfrm>
            <a:off x="777240" y="1874520"/>
            <a:ext cx="502920" cy="502920"/>
          </a:xfrm>
          <a:prstGeom prst="roundRect">
            <a:avLst>
              <a:gd fmla="val 14545" name="adj"/>
            </a:avLst>
          </a:prstGeom>
          <a:solidFill>
            <a:srgbClr val="1E276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3" name="Google Shape;963;p34"/>
          <p:cNvSpPr/>
          <p:nvPr/>
        </p:nvSpPr>
        <p:spPr>
          <a:xfrm>
            <a:off x="777240" y="1874520"/>
            <a:ext cx="5029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E8A93B"/>
              </a:buClr>
              <a:buSzPts val="1800"/>
              <a:buFont typeface="Cambria"/>
              <a:buNone/>
            </a:pPr>
            <a:r>
              <a:rPr b="1" i="0" lang="en-US" sz="1800" u="none" cap="none" strike="noStrike">
                <a:solidFill>
                  <a:srgbClr val="E8A93B"/>
                </a:solidFill>
                <a:latin typeface="Cambria"/>
                <a:ea typeface="Cambria"/>
                <a:cs typeface="Cambria"/>
                <a:sym typeface="Cambria"/>
              </a:rPr>
              <a:t>1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4" name="Google Shape;964;p34"/>
          <p:cNvSpPr/>
          <p:nvPr/>
        </p:nvSpPr>
        <p:spPr>
          <a:xfrm>
            <a:off x="1463040" y="1874520"/>
            <a:ext cx="420624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1500"/>
              <a:buFont typeface="Cambria"/>
              <a:buNone/>
            </a:pPr>
            <a:r>
              <a:rPr b="1" i="0" lang="en-US" sz="1500" u="none" cap="none" strike="noStrike">
                <a:solidFill>
                  <a:srgbClr val="1E2761"/>
                </a:solidFill>
                <a:latin typeface="Cambria"/>
                <a:ea typeface="Cambria"/>
                <a:cs typeface="Cambria"/>
                <a:sym typeface="Cambria"/>
              </a:rPr>
              <a:t>PoA / Indemnity Deed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5" name="Google Shape;965;p34"/>
          <p:cNvSpPr/>
          <p:nvPr/>
        </p:nvSpPr>
        <p:spPr>
          <a:xfrm>
            <a:off x="777240" y="2560320"/>
            <a:ext cx="4892040" cy="10515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One-time document (takeover cases) authorizing the new bank to collect papers from the old bank and close the facility.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6" name="Google Shape;966;p34"/>
          <p:cNvSpPr/>
          <p:nvPr/>
        </p:nvSpPr>
        <p:spPr>
          <a:xfrm>
            <a:off x="6263640" y="1600200"/>
            <a:ext cx="5440680" cy="2148840"/>
          </a:xfrm>
          <a:prstGeom prst="roundRect">
            <a:avLst>
              <a:gd fmla="val 3830" name="adj"/>
            </a:avLst>
          </a:prstGeom>
          <a:solidFill>
            <a:srgbClr val="FFFFFF"/>
          </a:solidFill>
          <a:ln>
            <a:noFill/>
          </a:ln>
          <a:effectLst>
            <a:outerShdw blurRad="101600" rotWithShape="0" algn="bl" dir="5400000" dist="38100">
              <a:srgbClr val="1B1F3B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7" name="Google Shape;967;p34"/>
          <p:cNvSpPr/>
          <p:nvPr/>
        </p:nvSpPr>
        <p:spPr>
          <a:xfrm>
            <a:off x="6537960" y="1874520"/>
            <a:ext cx="502920" cy="502920"/>
          </a:xfrm>
          <a:prstGeom prst="roundRect">
            <a:avLst>
              <a:gd fmla="val 14545" name="adj"/>
            </a:avLst>
          </a:prstGeom>
          <a:solidFill>
            <a:srgbClr val="1E276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8" name="Google Shape;968;p34"/>
          <p:cNvSpPr/>
          <p:nvPr/>
        </p:nvSpPr>
        <p:spPr>
          <a:xfrm>
            <a:off x="6537960" y="1874520"/>
            <a:ext cx="5029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E8A93B"/>
              </a:buClr>
              <a:buSzPts val="1800"/>
              <a:buFont typeface="Cambria"/>
              <a:buNone/>
            </a:pPr>
            <a:r>
              <a:rPr b="1" i="0" lang="en-US" sz="1800" u="none" cap="none" strike="noStrike">
                <a:solidFill>
                  <a:srgbClr val="E8A93B"/>
                </a:solidFill>
                <a:latin typeface="Cambria"/>
                <a:ea typeface="Cambria"/>
                <a:cs typeface="Cambria"/>
                <a:sym typeface="Cambria"/>
              </a:rPr>
              <a:t>2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9" name="Google Shape;969;p34"/>
          <p:cNvSpPr/>
          <p:nvPr/>
        </p:nvSpPr>
        <p:spPr>
          <a:xfrm>
            <a:off x="7223760" y="1874520"/>
            <a:ext cx="420624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1500"/>
              <a:buFont typeface="Cambria"/>
              <a:buNone/>
            </a:pPr>
            <a:r>
              <a:rPr b="1" i="0" lang="en-US" sz="1500" u="none" cap="none" strike="noStrike">
                <a:solidFill>
                  <a:srgbClr val="1E2761"/>
                </a:solidFill>
                <a:latin typeface="Cambria"/>
                <a:ea typeface="Cambria"/>
                <a:cs typeface="Cambria"/>
                <a:sym typeface="Cambria"/>
              </a:rPr>
              <a:t>Guarantee Deed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0" name="Google Shape;970;p34"/>
          <p:cNvSpPr/>
          <p:nvPr/>
        </p:nvSpPr>
        <p:spPr>
          <a:xfrm>
            <a:off x="6537960" y="2560320"/>
            <a:ext cx="4892040" cy="10515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Establishes joint &amp; several, full personal liability that survives death and extends to legal heirs (~8–10 pages).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1" name="Google Shape;971;p34"/>
          <p:cNvSpPr/>
          <p:nvPr/>
        </p:nvSpPr>
        <p:spPr>
          <a:xfrm>
            <a:off x="502920" y="4023360"/>
            <a:ext cx="5440680" cy="2148840"/>
          </a:xfrm>
          <a:prstGeom prst="roundRect">
            <a:avLst>
              <a:gd fmla="val 3830" name="adj"/>
            </a:avLst>
          </a:prstGeom>
          <a:solidFill>
            <a:srgbClr val="FFFFFF"/>
          </a:solidFill>
          <a:ln>
            <a:noFill/>
          </a:ln>
          <a:effectLst>
            <a:outerShdw blurRad="101600" rotWithShape="0" algn="bl" dir="5400000" dist="38100">
              <a:srgbClr val="1B1F3B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2" name="Google Shape;972;p34"/>
          <p:cNvSpPr/>
          <p:nvPr/>
        </p:nvSpPr>
        <p:spPr>
          <a:xfrm>
            <a:off x="777240" y="4297680"/>
            <a:ext cx="502920" cy="502920"/>
          </a:xfrm>
          <a:prstGeom prst="roundRect">
            <a:avLst>
              <a:gd fmla="val 14545" name="adj"/>
            </a:avLst>
          </a:prstGeom>
          <a:solidFill>
            <a:srgbClr val="1E276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3" name="Google Shape;973;p34"/>
          <p:cNvSpPr/>
          <p:nvPr/>
        </p:nvSpPr>
        <p:spPr>
          <a:xfrm>
            <a:off x="777240" y="4297680"/>
            <a:ext cx="5029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E8A93B"/>
              </a:buClr>
              <a:buSzPts val="1800"/>
              <a:buFont typeface="Cambria"/>
              <a:buNone/>
            </a:pPr>
            <a:r>
              <a:rPr b="1" i="0" lang="en-US" sz="1800" u="none" cap="none" strike="noStrike">
                <a:solidFill>
                  <a:srgbClr val="E8A93B"/>
                </a:solidFill>
                <a:latin typeface="Cambria"/>
                <a:ea typeface="Cambria"/>
                <a:cs typeface="Cambria"/>
                <a:sym typeface="Cambria"/>
              </a:rPr>
              <a:t>3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4" name="Google Shape;974;p34"/>
          <p:cNvSpPr/>
          <p:nvPr/>
        </p:nvSpPr>
        <p:spPr>
          <a:xfrm>
            <a:off x="1463040" y="4297680"/>
            <a:ext cx="420624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1500"/>
              <a:buFont typeface="Cambria"/>
              <a:buNone/>
            </a:pPr>
            <a:r>
              <a:rPr b="1" i="0" lang="en-US" sz="1500" u="none" cap="none" strike="noStrike">
                <a:solidFill>
                  <a:srgbClr val="1E2761"/>
                </a:solidFill>
                <a:latin typeface="Cambria"/>
                <a:ea typeface="Cambria"/>
                <a:cs typeface="Cambria"/>
                <a:sym typeface="Cambria"/>
              </a:rPr>
              <a:t>Facility Agreement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5" name="Google Shape;975;p34"/>
          <p:cNvSpPr/>
          <p:nvPr/>
        </p:nvSpPr>
        <p:spPr>
          <a:xfrm>
            <a:off x="777240" y="4983480"/>
            <a:ext cx="4892040" cy="10515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The largest, central document (50–60 pages) binding all commercial and legal terms between bank and borrower.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6" name="Google Shape;976;p34"/>
          <p:cNvSpPr/>
          <p:nvPr/>
        </p:nvSpPr>
        <p:spPr>
          <a:xfrm>
            <a:off x="6263640" y="4023360"/>
            <a:ext cx="5440680" cy="2148840"/>
          </a:xfrm>
          <a:prstGeom prst="roundRect">
            <a:avLst>
              <a:gd fmla="val 3830" name="adj"/>
            </a:avLst>
          </a:prstGeom>
          <a:solidFill>
            <a:srgbClr val="FFFFFF"/>
          </a:solidFill>
          <a:ln>
            <a:noFill/>
          </a:ln>
          <a:effectLst>
            <a:outerShdw blurRad="101600" rotWithShape="0" algn="bl" dir="5400000" dist="38100">
              <a:srgbClr val="1B1F3B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7" name="Google Shape;977;p34"/>
          <p:cNvSpPr/>
          <p:nvPr/>
        </p:nvSpPr>
        <p:spPr>
          <a:xfrm>
            <a:off x="6537960" y="4297680"/>
            <a:ext cx="502920" cy="502920"/>
          </a:xfrm>
          <a:prstGeom prst="roundRect">
            <a:avLst>
              <a:gd fmla="val 14545" name="adj"/>
            </a:avLst>
          </a:prstGeom>
          <a:solidFill>
            <a:srgbClr val="1E276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8" name="Google Shape;978;p34"/>
          <p:cNvSpPr/>
          <p:nvPr/>
        </p:nvSpPr>
        <p:spPr>
          <a:xfrm>
            <a:off x="6537960" y="4297680"/>
            <a:ext cx="5029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E8A93B"/>
              </a:buClr>
              <a:buSzPts val="1800"/>
              <a:buFont typeface="Cambria"/>
              <a:buNone/>
            </a:pPr>
            <a:r>
              <a:rPr b="1" i="0" lang="en-US" sz="1800" u="none" cap="none" strike="noStrike">
                <a:solidFill>
                  <a:srgbClr val="E8A93B"/>
                </a:solidFill>
                <a:latin typeface="Cambria"/>
                <a:ea typeface="Cambria"/>
                <a:cs typeface="Cambria"/>
                <a:sym typeface="Cambria"/>
              </a:rPr>
              <a:t>4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9" name="Google Shape;979;p34"/>
          <p:cNvSpPr/>
          <p:nvPr/>
        </p:nvSpPr>
        <p:spPr>
          <a:xfrm>
            <a:off x="7223760" y="4297680"/>
            <a:ext cx="420624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1500"/>
              <a:buFont typeface="Cambria"/>
              <a:buNone/>
            </a:pPr>
            <a:r>
              <a:rPr b="1" i="0" lang="en-US" sz="1500" u="none" cap="none" strike="noStrike">
                <a:solidFill>
                  <a:srgbClr val="1E2761"/>
                </a:solidFill>
                <a:latin typeface="Cambria"/>
                <a:ea typeface="Cambria"/>
                <a:cs typeface="Cambria"/>
                <a:sym typeface="Cambria"/>
              </a:rPr>
              <a:t>Loan Sanction Letter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0" name="Google Shape;980;p34"/>
          <p:cNvSpPr/>
          <p:nvPr/>
        </p:nvSpPr>
        <p:spPr>
          <a:xfrm>
            <a:off x="6537960" y="4983480"/>
            <a:ext cx="4892040" cy="10515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The bank's proposed facility terms on letterhead, requiring signed acceptance by the borrower and guarantors.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1" name="Google Shape;981;p34"/>
          <p:cNvSpPr/>
          <p:nvPr/>
        </p:nvSpPr>
        <p:spPr>
          <a:xfrm>
            <a:off x="502920" y="6547104"/>
            <a:ext cx="73152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AA0B5"/>
              </a:buClr>
              <a:buSzPts val="950"/>
              <a:buFont typeface="Calibri"/>
              <a:buNone/>
            </a:pPr>
            <a:r>
              <a:rPr b="0" i="0" lang="en-US" sz="950" u="none" cap="none" strike="noStrike">
                <a:solidFill>
                  <a:srgbClr val="9AA0B5"/>
                </a:solidFill>
                <a:latin typeface="Calibri"/>
                <a:ea typeface="Calibri"/>
                <a:cs typeface="Calibri"/>
                <a:sym typeface="Calibri"/>
              </a:rPr>
              <a:t>TFFT — True Friends Financial Technologies  |  tffti.com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F6FB"/>
        </a:solidFill>
      </p:bgPr>
    </p:bg>
    <p:spTree>
      <p:nvGrpSpPr>
        <p:cNvPr id="986" name="Shape 9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" name="Google Shape;987;p35"/>
          <p:cNvSpPr/>
          <p:nvPr/>
        </p:nvSpPr>
        <p:spPr>
          <a:xfrm>
            <a:off x="502920" y="457200"/>
            <a:ext cx="749808" cy="749808"/>
          </a:xfrm>
          <a:prstGeom prst="ellipse">
            <a:avLst/>
          </a:prstGeom>
          <a:solidFill>
            <a:srgbClr val="1E276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sessions/focused-funny-hamilton/mnt/outputs/pptx_build/icons/disbursement.png" id="988" name="Google Shape;988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7878" y="622158"/>
            <a:ext cx="419892" cy="419892"/>
          </a:xfrm>
          <a:prstGeom prst="rect">
            <a:avLst/>
          </a:prstGeom>
          <a:noFill/>
          <a:ln>
            <a:noFill/>
          </a:ln>
        </p:spPr>
      </p:pic>
      <p:sp>
        <p:nvSpPr>
          <p:cNvPr id="989" name="Google Shape;989;p35"/>
          <p:cNvSpPr/>
          <p:nvPr/>
        </p:nvSpPr>
        <p:spPr>
          <a:xfrm>
            <a:off x="1417320" y="438912"/>
            <a:ext cx="841248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93B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E8A93B"/>
                </a:solidFill>
                <a:latin typeface="Calibri"/>
                <a:ea typeface="Calibri"/>
                <a:cs typeface="Calibri"/>
                <a:sym typeface="Calibri"/>
              </a:rPr>
              <a:t>PART SIX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0" name="Google Shape;990;p35"/>
          <p:cNvSpPr/>
          <p:nvPr/>
        </p:nvSpPr>
        <p:spPr>
          <a:xfrm>
            <a:off x="1371600" y="676656"/>
            <a:ext cx="1005840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2700"/>
              <a:buFont typeface="Cambria"/>
              <a:buNone/>
            </a:pPr>
            <a:r>
              <a:rPr b="1" i="0" lang="en-US" sz="2700" u="none" cap="none" strike="noStrike">
                <a:solidFill>
                  <a:srgbClr val="1E2761"/>
                </a:solidFill>
                <a:latin typeface="Cambria"/>
                <a:ea typeface="Cambria"/>
                <a:cs typeface="Cambria"/>
                <a:sym typeface="Cambria"/>
              </a:rPr>
              <a:t>Renewal, Takeover &amp; Review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1" name="Google Shape;991;p35"/>
          <p:cNvSpPr/>
          <p:nvPr/>
        </p:nvSpPr>
        <p:spPr>
          <a:xfrm>
            <a:off x="11109960" y="320040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E4E8F5"/>
              </a:buClr>
              <a:buSzPts val="4600"/>
              <a:buFont typeface="Cambria"/>
              <a:buNone/>
            </a:pPr>
            <a:r>
              <a:rPr b="1" i="0" lang="en-US" sz="4600" u="none" cap="none" strike="noStrike">
                <a:solidFill>
                  <a:srgbClr val="E4E8F5"/>
                </a:solidFill>
                <a:latin typeface="Cambria"/>
                <a:ea typeface="Cambria"/>
                <a:cs typeface="Cambria"/>
                <a:sym typeface="Cambria"/>
              </a:rPr>
              <a:t>6</a:t>
            </a:r>
            <a:endParaRPr b="0" i="0" sz="4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2" name="Google Shape;992;p35"/>
          <p:cNvSpPr/>
          <p:nvPr/>
        </p:nvSpPr>
        <p:spPr>
          <a:xfrm>
            <a:off x="502920" y="1481328"/>
            <a:ext cx="11155680" cy="3474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1600"/>
              <a:buFont typeface="Cambria"/>
              <a:buNone/>
            </a:pPr>
            <a:r>
              <a:rPr b="1" i="0" lang="en-US" sz="1600" u="none" cap="none" strike="noStrike">
                <a:solidFill>
                  <a:srgbClr val="1E2761"/>
                </a:solidFill>
                <a:latin typeface="Cambria"/>
                <a:ea typeface="Cambria"/>
                <a:cs typeface="Cambria"/>
                <a:sym typeface="Cambria"/>
              </a:rPr>
              <a:t>Keeping Credit Facilities Current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3" name="Google Shape;993;p35"/>
          <p:cNvSpPr/>
          <p:nvPr/>
        </p:nvSpPr>
        <p:spPr>
          <a:xfrm>
            <a:off x="502920" y="1965960"/>
            <a:ext cx="3611880" cy="3749040"/>
          </a:xfrm>
          <a:prstGeom prst="roundRect">
            <a:avLst>
              <a:gd fmla="val 2278" name="adj"/>
            </a:avLst>
          </a:prstGeom>
          <a:solidFill>
            <a:srgbClr val="FFFFFF"/>
          </a:solidFill>
          <a:ln>
            <a:noFill/>
          </a:ln>
          <a:effectLst>
            <a:outerShdw blurRad="101600" rotWithShape="0" algn="bl" dir="5400000" dist="38100">
              <a:srgbClr val="1B1F3B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4" name="Google Shape;994;p35"/>
          <p:cNvSpPr/>
          <p:nvPr/>
        </p:nvSpPr>
        <p:spPr>
          <a:xfrm>
            <a:off x="777240" y="2240280"/>
            <a:ext cx="306324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1800"/>
              <a:buFont typeface="Cambria"/>
              <a:buNone/>
            </a:pPr>
            <a:r>
              <a:rPr b="1" i="0" lang="en-US" sz="1800" u="none" cap="none" strike="noStrike">
                <a:solidFill>
                  <a:srgbClr val="1E2761"/>
                </a:solidFill>
                <a:latin typeface="Cambria"/>
                <a:ea typeface="Cambria"/>
                <a:cs typeface="Cambria"/>
                <a:sym typeface="Cambria"/>
              </a:rPr>
              <a:t>Renewal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5" name="Google Shape;995;p35"/>
          <p:cNvSpPr/>
          <p:nvPr/>
        </p:nvSpPr>
        <p:spPr>
          <a:xfrm>
            <a:off x="777240" y="2834640"/>
            <a:ext cx="3063240" cy="2651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250"/>
              <a:buFont typeface="Calibri"/>
              <a:buNone/>
            </a:pPr>
            <a:r>
              <a:rPr b="0" i="0" lang="en-US" sz="12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Continues sanctioned limits "as is." Must be fully documented within 180 days of the 12-month expiry, or the account turns Technical NPA.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6" name="Google Shape;996;p35"/>
          <p:cNvSpPr/>
          <p:nvPr/>
        </p:nvSpPr>
        <p:spPr>
          <a:xfrm>
            <a:off x="4343400" y="1965960"/>
            <a:ext cx="3611880" cy="3749040"/>
          </a:xfrm>
          <a:prstGeom prst="roundRect">
            <a:avLst>
              <a:gd fmla="val 2278" name="adj"/>
            </a:avLst>
          </a:prstGeom>
          <a:solidFill>
            <a:srgbClr val="FFFFFF"/>
          </a:solidFill>
          <a:ln>
            <a:noFill/>
          </a:ln>
          <a:effectLst>
            <a:outerShdw blurRad="101600" rotWithShape="0" algn="bl" dir="5400000" dist="38100">
              <a:srgbClr val="1B1F3B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7" name="Google Shape;997;p35"/>
          <p:cNvSpPr/>
          <p:nvPr/>
        </p:nvSpPr>
        <p:spPr>
          <a:xfrm>
            <a:off x="4617720" y="2240280"/>
            <a:ext cx="306324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1800"/>
              <a:buFont typeface="Cambria"/>
              <a:buNone/>
            </a:pPr>
            <a:r>
              <a:rPr b="1" i="0" lang="en-US" sz="1800" u="none" cap="none" strike="noStrike">
                <a:solidFill>
                  <a:srgbClr val="1E2761"/>
                </a:solidFill>
                <a:latin typeface="Cambria"/>
                <a:ea typeface="Cambria"/>
                <a:cs typeface="Cambria"/>
                <a:sym typeface="Cambria"/>
              </a:rPr>
              <a:t>Takeover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8" name="Google Shape;998;p35"/>
          <p:cNvSpPr/>
          <p:nvPr/>
        </p:nvSpPr>
        <p:spPr>
          <a:xfrm>
            <a:off x="4617720" y="2834640"/>
            <a:ext cx="3063240" cy="2651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250"/>
              <a:buFont typeface="Calibri"/>
              <a:buNone/>
            </a:pPr>
            <a:r>
              <a:rPr b="0" i="0" lang="en-US" sz="12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Demand Draft is the safest method. The old bank must formally accept the Cover Letter before the DD is handed over.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9" name="Google Shape;999;p35"/>
          <p:cNvSpPr/>
          <p:nvPr/>
        </p:nvSpPr>
        <p:spPr>
          <a:xfrm>
            <a:off x="8183880" y="1965960"/>
            <a:ext cx="3611880" cy="3749040"/>
          </a:xfrm>
          <a:prstGeom prst="roundRect">
            <a:avLst>
              <a:gd fmla="val 2278" name="adj"/>
            </a:avLst>
          </a:prstGeom>
          <a:solidFill>
            <a:srgbClr val="1E2761"/>
          </a:solidFill>
          <a:ln>
            <a:noFill/>
          </a:ln>
          <a:effectLst>
            <a:outerShdw blurRad="101600" rotWithShape="0" algn="bl" dir="5400000" dist="38100">
              <a:srgbClr val="1B1F3B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0" name="Google Shape;1000;p35"/>
          <p:cNvSpPr/>
          <p:nvPr/>
        </p:nvSpPr>
        <p:spPr>
          <a:xfrm>
            <a:off x="8458200" y="2240280"/>
            <a:ext cx="306324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93B"/>
              </a:buClr>
              <a:buSzPts val="1800"/>
              <a:buFont typeface="Cambria"/>
              <a:buNone/>
            </a:pPr>
            <a:r>
              <a:rPr b="1" i="0" lang="en-US" sz="1800" u="none" cap="none" strike="noStrike">
                <a:solidFill>
                  <a:srgbClr val="E8A93B"/>
                </a:solidFill>
                <a:latin typeface="Cambria"/>
                <a:ea typeface="Cambria"/>
                <a:cs typeface="Cambria"/>
                <a:sym typeface="Cambria"/>
              </a:rPr>
              <a:t>Periodic Review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1" name="Google Shape;1001;p35"/>
          <p:cNvSpPr/>
          <p:nvPr/>
        </p:nvSpPr>
        <p:spPr>
          <a:xfrm>
            <a:off x="8458200" y="2834640"/>
            <a:ext cx="3063240" cy="2651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CADCFC"/>
              </a:buClr>
              <a:buSzPts val="1250"/>
              <a:buFont typeface="Calibri"/>
              <a:buNone/>
            </a:pPr>
            <a:r>
              <a:rPr b="0" i="0" lang="en-US" sz="1250" u="none" cap="none" strike="noStrike">
                <a:solidFill>
                  <a:srgbClr val="CADCFC"/>
                </a:solidFill>
                <a:latin typeface="Calibri"/>
                <a:ea typeface="Calibri"/>
                <a:cs typeface="Calibri"/>
                <a:sym typeface="Calibri"/>
              </a:rPr>
              <a:t>Bank may grant a Short Renewal (commonly 1–6 months) or a full 12-month renewal, with DP validity shortened to 2–5 months.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2" name="Google Shape;1002;p35"/>
          <p:cNvSpPr/>
          <p:nvPr/>
        </p:nvSpPr>
        <p:spPr>
          <a:xfrm>
            <a:off x="502920" y="6547104"/>
            <a:ext cx="73152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AA0B5"/>
              </a:buClr>
              <a:buSzPts val="950"/>
              <a:buFont typeface="Calibri"/>
              <a:buNone/>
            </a:pPr>
            <a:r>
              <a:rPr b="0" i="0" lang="en-US" sz="950" u="none" cap="none" strike="noStrike">
                <a:solidFill>
                  <a:srgbClr val="9AA0B5"/>
                </a:solidFill>
                <a:latin typeface="Calibri"/>
                <a:ea typeface="Calibri"/>
                <a:cs typeface="Calibri"/>
                <a:sym typeface="Calibri"/>
              </a:rPr>
              <a:t>TFFT — True Friends Financial Technologies  |  tffti.com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E2761"/>
        </a:solidFill>
      </p:bgPr>
    </p:bg>
    <p:spTree>
      <p:nvGrpSpPr>
        <p:cNvPr id="1007" name="Shape 10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Google Shape;1008;p36"/>
          <p:cNvSpPr/>
          <p:nvPr/>
        </p:nvSpPr>
        <p:spPr>
          <a:xfrm>
            <a:off x="0" y="0"/>
            <a:ext cx="3410712" cy="6858000"/>
          </a:xfrm>
          <a:prstGeom prst="rect">
            <a:avLst/>
          </a:prstGeom>
          <a:solidFill>
            <a:srgbClr val="141B4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9" name="Google Shape;1009;p36"/>
          <p:cNvSpPr/>
          <p:nvPr/>
        </p:nvSpPr>
        <p:spPr>
          <a:xfrm>
            <a:off x="795528" y="2514600"/>
            <a:ext cx="1828800" cy="1828800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sessions/focused-funny-hamilton/mnt/outputs/pptx_build/icons/bank.png" id="1010" name="Google Shape;1010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97864" y="2916936"/>
            <a:ext cx="1024128" cy="1024128"/>
          </a:xfrm>
          <a:prstGeom prst="rect">
            <a:avLst/>
          </a:prstGeom>
          <a:noFill/>
          <a:ln>
            <a:noFill/>
          </a:ln>
        </p:spPr>
      </p:pic>
      <p:sp>
        <p:nvSpPr>
          <p:cNvPr id="1011" name="Google Shape;1011;p36"/>
          <p:cNvSpPr/>
          <p:nvPr/>
        </p:nvSpPr>
        <p:spPr>
          <a:xfrm>
            <a:off x="4023360" y="2148840"/>
            <a:ext cx="749808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Cambria"/>
              <a:buNone/>
            </a:pPr>
            <a:r>
              <a:rPr b="1" i="0" lang="en-US" sz="44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Thank You</a:t>
            </a:r>
            <a:endParaRPr b="0" i="0" sz="4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2" name="Google Shape;1012;p36"/>
          <p:cNvSpPr/>
          <p:nvPr/>
        </p:nvSpPr>
        <p:spPr>
          <a:xfrm>
            <a:off x="4041648" y="3063240"/>
            <a:ext cx="7315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ADCFC"/>
              </a:buClr>
              <a:buSzPts val="1700"/>
              <a:buFont typeface="Calibri"/>
              <a:buNone/>
            </a:pPr>
            <a:r>
              <a:rPr b="0" i="0" lang="en-US" sz="1700" u="none" cap="none" strike="noStrike">
                <a:solidFill>
                  <a:srgbClr val="CADCFC"/>
                </a:solidFill>
                <a:latin typeface="Calibri"/>
                <a:ea typeface="Calibri"/>
                <a:cs typeface="Calibri"/>
                <a:sym typeface="Calibri"/>
              </a:rPr>
              <a:t>TFFT — True Friends Financial Technologies  |  tffti.com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3" name="Google Shape;1013;p36"/>
          <p:cNvSpPr/>
          <p:nvPr/>
        </p:nvSpPr>
        <p:spPr>
          <a:xfrm>
            <a:off x="4041648" y="3749040"/>
            <a:ext cx="722376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9AA6D6"/>
              </a:buClr>
              <a:buSzPts val="1250"/>
              <a:buFont typeface="Calibri"/>
              <a:buNone/>
            </a:pPr>
            <a:r>
              <a:rPr b="0" i="0" lang="en-US" sz="1250" u="none" cap="none" strike="noStrike">
                <a:solidFill>
                  <a:srgbClr val="9AA6D6"/>
                </a:solidFill>
                <a:latin typeface="Calibri"/>
                <a:ea typeface="Calibri"/>
                <a:cs typeface="Calibri"/>
                <a:sym typeface="Calibri"/>
              </a:rPr>
              <a:t>This is the complete visual companion to the TFFT Guide to Working Capital — every formula, threshold, and process step drawn from the full guide, for MSME credit appraisal.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4" name="Google Shape;1014;p36"/>
          <p:cNvSpPr/>
          <p:nvPr/>
        </p:nvSpPr>
        <p:spPr>
          <a:xfrm>
            <a:off x="4041648" y="6126480"/>
            <a:ext cx="54864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7A8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6E77A8"/>
                </a:solidFill>
                <a:latin typeface="Calibri"/>
                <a:ea typeface="Calibri"/>
                <a:cs typeface="Calibri"/>
                <a:sym typeface="Calibri"/>
              </a:rPr>
              <a:t>July 2026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F6FB"/>
        </a:solidFill>
      </p:bgPr>
    </p:bg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6"/>
          <p:cNvSpPr/>
          <p:nvPr/>
        </p:nvSpPr>
        <p:spPr>
          <a:xfrm>
            <a:off x="502920" y="457200"/>
            <a:ext cx="749808" cy="749808"/>
          </a:xfrm>
          <a:prstGeom prst="ellipse">
            <a:avLst/>
          </a:prstGeom>
          <a:solidFill>
            <a:srgbClr val="1E276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sessions/focused-funny-hamilton/mnt/outputs/pptx_build/icons/cycle.png" id="117" name="Google Shape;117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7878" y="622158"/>
            <a:ext cx="419892" cy="419892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6"/>
          <p:cNvSpPr/>
          <p:nvPr/>
        </p:nvSpPr>
        <p:spPr>
          <a:xfrm>
            <a:off x="1417320" y="438912"/>
            <a:ext cx="841248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93B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E8A93B"/>
                </a:solidFill>
                <a:latin typeface="Calibri"/>
                <a:ea typeface="Calibri"/>
                <a:cs typeface="Calibri"/>
                <a:sym typeface="Calibri"/>
              </a:rPr>
              <a:t>PART ONE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6"/>
          <p:cNvSpPr/>
          <p:nvPr/>
        </p:nvSpPr>
        <p:spPr>
          <a:xfrm>
            <a:off x="1371600" y="676656"/>
            <a:ext cx="1005840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2700"/>
              <a:buFont typeface="Cambria"/>
              <a:buNone/>
            </a:pPr>
            <a:r>
              <a:rPr b="1" i="0" lang="en-US" sz="2700" u="none" cap="none" strike="noStrike">
                <a:solidFill>
                  <a:srgbClr val="1E2761"/>
                </a:solidFill>
                <a:latin typeface="Cambria"/>
                <a:ea typeface="Cambria"/>
                <a:cs typeface="Cambria"/>
                <a:sym typeface="Cambria"/>
              </a:rPr>
              <a:t>Bank Structure &amp; the Credit Function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6"/>
          <p:cNvSpPr/>
          <p:nvPr/>
        </p:nvSpPr>
        <p:spPr>
          <a:xfrm>
            <a:off x="11109960" y="320040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E4E8F5"/>
              </a:buClr>
              <a:buSzPts val="4600"/>
              <a:buFont typeface="Cambria"/>
              <a:buNone/>
            </a:pPr>
            <a:r>
              <a:rPr b="1" i="0" lang="en-US" sz="4600" u="none" cap="none" strike="noStrike">
                <a:solidFill>
                  <a:srgbClr val="E4E8F5"/>
                </a:solidFill>
                <a:latin typeface="Cambria"/>
                <a:ea typeface="Cambria"/>
                <a:cs typeface="Cambria"/>
                <a:sym typeface="Cambria"/>
              </a:rPr>
              <a:t>1</a:t>
            </a:r>
            <a:endParaRPr b="0" i="0" sz="4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6"/>
          <p:cNvSpPr/>
          <p:nvPr/>
        </p:nvSpPr>
        <p:spPr>
          <a:xfrm>
            <a:off x="502920" y="1481328"/>
            <a:ext cx="6720840" cy="3474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1600"/>
              <a:buFont typeface="Cambria"/>
              <a:buNone/>
            </a:pPr>
            <a:r>
              <a:rPr b="1" i="0" lang="en-US" sz="1600" u="none" cap="none" strike="noStrike">
                <a:solidFill>
                  <a:srgbClr val="1E2761"/>
                </a:solidFill>
                <a:latin typeface="Cambria"/>
                <a:ea typeface="Cambria"/>
                <a:cs typeface="Cambria"/>
                <a:sym typeface="Cambria"/>
              </a:rPr>
              <a:t>Who Touches Your Loan File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6"/>
          <p:cNvSpPr/>
          <p:nvPr/>
        </p:nvSpPr>
        <p:spPr>
          <a:xfrm>
            <a:off x="502920" y="1947672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6"/>
          <p:cNvSpPr/>
          <p:nvPr/>
        </p:nvSpPr>
        <p:spPr>
          <a:xfrm>
            <a:off x="704088" y="1837944"/>
            <a:ext cx="6519672" cy="475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Branch: front-end intake, forwards file to back-end teams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6"/>
          <p:cNvSpPr/>
          <p:nvPr/>
        </p:nvSpPr>
        <p:spPr>
          <a:xfrm>
            <a:off x="502920" y="2423160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6"/>
          <p:cNvSpPr/>
          <p:nvPr/>
        </p:nvSpPr>
        <p:spPr>
          <a:xfrm>
            <a:off x="704088" y="2313432"/>
            <a:ext cx="6519672" cy="475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Business/Sales (RM): owns relationship, sources &amp; monitors business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6"/>
          <p:cNvSpPr/>
          <p:nvPr/>
        </p:nvSpPr>
        <p:spPr>
          <a:xfrm>
            <a:off x="502920" y="2898648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6"/>
          <p:cNvSpPr/>
          <p:nvPr/>
        </p:nvSpPr>
        <p:spPr>
          <a:xfrm>
            <a:off x="704088" y="2788920"/>
            <a:ext cx="6519672" cy="475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Credit/Risk (Credit Manager): analyzes case, approves or escalates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6"/>
          <p:cNvSpPr/>
          <p:nvPr/>
        </p:nvSpPr>
        <p:spPr>
          <a:xfrm>
            <a:off x="502920" y="3374136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6"/>
          <p:cNvSpPr/>
          <p:nvPr/>
        </p:nvSpPr>
        <p:spPr>
          <a:xfrm>
            <a:off x="704088" y="3264408"/>
            <a:ext cx="6519672" cy="475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RCU: sample-basis KYC, ITR &amp; signature verification pre-disbursal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6"/>
          <p:cNvSpPr/>
          <p:nvPr/>
        </p:nvSpPr>
        <p:spPr>
          <a:xfrm>
            <a:off x="502920" y="3849624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6"/>
          <p:cNvSpPr/>
          <p:nvPr/>
        </p:nvSpPr>
        <p:spPr>
          <a:xfrm>
            <a:off x="704088" y="3739896"/>
            <a:ext cx="6519672" cy="475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Legal &amp; Technical: confirms mortgage-clean, physically verified property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6"/>
          <p:cNvSpPr/>
          <p:nvPr/>
        </p:nvSpPr>
        <p:spPr>
          <a:xfrm>
            <a:off x="502920" y="4325112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6"/>
          <p:cNvSpPr/>
          <p:nvPr/>
        </p:nvSpPr>
        <p:spPr>
          <a:xfrm>
            <a:off x="704088" y="4215384"/>
            <a:ext cx="6519672" cy="475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Collections, Operations, Monitoring/Audit, Trade Forex: post-sanction execution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6"/>
          <p:cNvSpPr/>
          <p:nvPr/>
        </p:nvSpPr>
        <p:spPr>
          <a:xfrm>
            <a:off x="7452360" y="1481328"/>
            <a:ext cx="4233672" cy="5029200"/>
          </a:xfrm>
          <a:prstGeom prst="roundRect">
            <a:avLst>
              <a:gd fmla="val 2160" name="adj"/>
            </a:avLst>
          </a:prstGeom>
          <a:solidFill>
            <a:srgbClr val="1E2761"/>
          </a:solidFill>
          <a:ln>
            <a:noFill/>
          </a:ln>
          <a:effectLst>
            <a:outerShdw blurRad="101600" rotWithShape="0" algn="bl" dir="5400000" dist="38100">
              <a:srgbClr val="1B1F3B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6"/>
          <p:cNvSpPr/>
          <p:nvPr/>
        </p:nvSpPr>
        <p:spPr>
          <a:xfrm>
            <a:off x="7772400" y="1737360"/>
            <a:ext cx="3593592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93B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E8A93B"/>
                </a:solidFill>
                <a:latin typeface="Calibri"/>
                <a:ea typeface="Calibri"/>
                <a:cs typeface="Calibri"/>
                <a:sym typeface="Calibri"/>
              </a:rPr>
              <a:t>CORE CHALLENGE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6"/>
          <p:cNvSpPr/>
          <p:nvPr/>
        </p:nvSpPr>
        <p:spPr>
          <a:xfrm>
            <a:off x="7772400" y="2011680"/>
            <a:ext cx="3593592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Cambria"/>
              <a:buNone/>
            </a:pPr>
            <a:r>
              <a:rPr b="1" i="0" lang="en-US" sz="19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Three Jobs of a Credit Manager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6"/>
          <p:cNvSpPr/>
          <p:nvPr/>
        </p:nvSpPr>
        <p:spPr>
          <a:xfrm>
            <a:off x="7772400" y="2377440"/>
            <a:ext cx="356616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>
                <a:srgbClr val="CADCFC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CADCFC"/>
                </a:solidFill>
                <a:latin typeface="Calibri"/>
                <a:ea typeface="Calibri"/>
                <a:cs typeface="Calibri"/>
                <a:sym typeface="Calibri"/>
              </a:rPr>
              <a:t>Protect the bank's money — near-zero default is expected.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6"/>
          <p:cNvSpPr/>
          <p:nvPr/>
        </p:nvSpPr>
        <p:spPr>
          <a:xfrm>
            <a:off x="7772400" y="3044952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6"/>
          <p:cNvSpPr/>
          <p:nvPr/>
        </p:nvSpPr>
        <p:spPr>
          <a:xfrm>
            <a:off x="7973568" y="2935224"/>
            <a:ext cx="3364992" cy="502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Loans are also a business — avoid blanket rejection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6"/>
          <p:cNvSpPr/>
          <p:nvPr/>
        </p:nvSpPr>
        <p:spPr>
          <a:xfrm>
            <a:off x="7772400" y="3547872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6"/>
          <p:cNvSpPr/>
          <p:nvPr/>
        </p:nvSpPr>
        <p:spPr>
          <a:xfrm>
            <a:off x="7973568" y="3438144"/>
            <a:ext cx="3364992" cy="502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Customer service wins deals — rates differ ~50–70 paise bank to bank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42" name="Google Shape;142;p6"/>
          <p:cNvCxnSpPr/>
          <p:nvPr/>
        </p:nvCxnSpPr>
        <p:spPr>
          <a:xfrm>
            <a:off x="7772400" y="4133088"/>
            <a:ext cx="3566160" cy="0"/>
          </a:xfrm>
          <a:prstGeom prst="straightConnector1">
            <a:avLst/>
          </a:prstGeom>
          <a:noFill/>
          <a:ln cap="flat" cmpd="sng" w="12700">
            <a:solidFill>
              <a:srgbClr val="3B459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43" name="Google Shape;143;p6"/>
          <p:cNvSpPr/>
          <p:nvPr/>
        </p:nvSpPr>
        <p:spPr>
          <a:xfrm>
            <a:off x="7772400" y="4315968"/>
            <a:ext cx="356616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93B"/>
              </a:buClr>
              <a:buSzPts val="2400"/>
              <a:buFont typeface="Cambria"/>
              <a:buNone/>
            </a:pPr>
            <a:r>
              <a:rPr b="1" i="0" lang="en-US" sz="2400" u="none" cap="none" strike="noStrike">
                <a:solidFill>
                  <a:srgbClr val="E8A93B"/>
                </a:solidFill>
                <a:latin typeface="Cambria"/>
                <a:ea typeface="Cambria"/>
                <a:cs typeface="Cambria"/>
                <a:sym typeface="Cambria"/>
              </a:rPr>
              <a:t>LOWER OF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6"/>
          <p:cNvSpPr/>
          <p:nvPr/>
        </p:nvSpPr>
        <p:spPr>
          <a:xfrm>
            <a:off x="7772400" y="4864608"/>
            <a:ext cx="356616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AA6D6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9AA6D6"/>
                </a:solidFill>
                <a:latin typeface="Calibri"/>
                <a:ea typeface="Calibri"/>
                <a:cs typeface="Calibri"/>
                <a:sym typeface="Calibri"/>
              </a:rPr>
              <a:t>Sanctioned loan = lower of the financial-angle and property-angle eligibility.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6"/>
          <p:cNvSpPr/>
          <p:nvPr/>
        </p:nvSpPr>
        <p:spPr>
          <a:xfrm>
            <a:off x="502920" y="6547104"/>
            <a:ext cx="73152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AA0B5"/>
              </a:buClr>
              <a:buSzPts val="950"/>
              <a:buFont typeface="Calibri"/>
              <a:buNone/>
            </a:pPr>
            <a:r>
              <a:rPr b="0" i="0" lang="en-US" sz="950" u="none" cap="none" strike="noStrike">
                <a:solidFill>
                  <a:srgbClr val="9AA0B5"/>
                </a:solidFill>
                <a:latin typeface="Calibri"/>
                <a:ea typeface="Calibri"/>
                <a:cs typeface="Calibri"/>
                <a:sym typeface="Calibri"/>
              </a:rPr>
              <a:t>TFFT — True Friends Financial Technologies  |  tffti.com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F6FB"/>
        </a:solidFill>
      </p:bgPr>
    </p:bg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7"/>
          <p:cNvSpPr/>
          <p:nvPr/>
        </p:nvSpPr>
        <p:spPr>
          <a:xfrm>
            <a:off x="502920" y="457200"/>
            <a:ext cx="749808" cy="749808"/>
          </a:xfrm>
          <a:prstGeom prst="ellipse">
            <a:avLst/>
          </a:prstGeom>
          <a:solidFill>
            <a:srgbClr val="1E276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sessions/focused-funny-hamilton/mnt/outputs/pptx_build/icons/cycle.png" id="152" name="Google Shape;152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7878" y="622158"/>
            <a:ext cx="419892" cy="419892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7"/>
          <p:cNvSpPr/>
          <p:nvPr/>
        </p:nvSpPr>
        <p:spPr>
          <a:xfrm>
            <a:off x="1417320" y="438912"/>
            <a:ext cx="841248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93B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E8A93B"/>
                </a:solidFill>
                <a:latin typeface="Calibri"/>
                <a:ea typeface="Calibri"/>
                <a:cs typeface="Calibri"/>
                <a:sym typeface="Calibri"/>
              </a:rPr>
              <a:t>PART ONE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7"/>
          <p:cNvSpPr/>
          <p:nvPr/>
        </p:nvSpPr>
        <p:spPr>
          <a:xfrm>
            <a:off x="1371600" y="676656"/>
            <a:ext cx="1005840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2700"/>
              <a:buFont typeface="Cambria"/>
              <a:buNone/>
            </a:pPr>
            <a:r>
              <a:rPr b="1" i="0" lang="en-US" sz="2700" u="none" cap="none" strike="noStrike">
                <a:solidFill>
                  <a:srgbClr val="1E2761"/>
                </a:solidFill>
                <a:latin typeface="Cambria"/>
                <a:ea typeface="Cambria"/>
                <a:cs typeface="Cambria"/>
                <a:sym typeface="Cambria"/>
              </a:rPr>
              <a:t>Fund-Based Facilities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7"/>
          <p:cNvSpPr/>
          <p:nvPr/>
        </p:nvSpPr>
        <p:spPr>
          <a:xfrm>
            <a:off x="11109960" y="320040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E4E8F5"/>
              </a:buClr>
              <a:buSzPts val="4600"/>
              <a:buFont typeface="Cambria"/>
              <a:buNone/>
            </a:pPr>
            <a:r>
              <a:rPr b="1" i="0" lang="en-US" sz="4600" u="none" cap="none" strike="noStrike">
                <a:solidFill>
                  <a:srgbClr val="E4E8F5"/>
                </a:solidFill>
                <a:latin typeface="Cambria"/>
                <a:ea typeface="Cambria"/>
                <a:cs typeface="Cambria"/>
                <a:sym typeface="Cambria"/>
              </a:rPr>
              <a:t>1</a:t>
            </a:r>
            <a:endParaRPr b="0" i="0" sz="4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7"/>
          <p:cNvSpPr/>
          <p:nvPr/>
        </p:nvSpPr>
        <p:spPr>
          <a:xfrm>
            <a:off x="502920" y="1481328"/>
            <a:ext cx="11155680" cy="3474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1600"/>
              <a:buFont typeface="Cambria"/>
              <a:buNone/>
            </a:pPr>
            <a:r>
              <a:rPr b="1" i="0" lang="en-US" sz="1600" u="none" cap="none" strike="noStrike">
                <a:solidFill>
                  <a:srgbClr val="1E2761"/>
                </a:solidFill>
                <a:latin typeface="Cambria"/>
                <a:ea typeface="Cambria"/>
                <a:cs typeface="Cambria"/>
                <a:sym typeface="Cambria"/>
              </a:rPr>
              <a:t>CC, OD, DOD &amp; WCDL Compared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57" name="Google Shape;157;p7"/>
          <p:cNvGraphicFramePr/>
          <p:nvPr/>
        </p:nvGraphicFramePr>
        <p:xfrm>
          <a:off x="502920" y="196596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{84A81A73-9C11-4C05-B3F4-8996803258E9}</a:tableStyleId>
              </a:tblPr>
              <a:tblGrid>
                <a:gridCol w="3108950"/>
                <a:gridCol w="2011675"/>
                <a:gridCol w="2011675"/>
                <a:gridCol w="2194550"/>
                <a:gridCol w="1828800"/>
              </a:tblGrid>
              <a:tr h="4755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150"/>
                        <a:buFont typeface="Calibri"/>
                        <a:buNone/>
                      </a:pPr>
                      <a:r>
                        <a:rPr b="1" lang="en-US" sz="115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Feature</a:t>
                      </a:r>
                      <a:endParaRPr sz="11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E1E4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1E4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1E4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1E4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E276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150"/>
                        <a:buFont typeface="Calibri"/>
                        <a:buNone/>
                      </a:pPr>
                      <a:r>
                        <a:rPr b="1" lang="en-US" sz="115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Cash Credit</a:t>
                      </a:r>
                      <a:endParaRPr sz="11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E1E4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1E4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1E4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1E4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E276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150"/>
                        <a:buFont typeface="Calibri"/>
                        <a:buNone/>
                      </a:pPr>
                      <a:r>
                        <a:rPr b="1" lang="en-US" sz="115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Overdraft</a:t>
                      </a:r>
                      <a:endParaRPr sz="11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E1E4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1E4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1E4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1E4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E276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150"/>
                        <a:buFont typeface="Calibri"/>
                        <a:buNone/>
                      </a:pPr>
                      <a:r>
                        <a:rPr b="1" lang="en-US" sz="115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Dropline OD</a:t>
                      </a:r>
                      <a:endParaRPr sz="11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E1E4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1E4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1E4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1E4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E276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150"/>
                        <a:buFont typeface="Calibri"/>
                        <a:buNone/>
                      </a:pPr>
                      <a:r>
                        <a:rPr b="1" lang="en-US" sz="115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WCDL</a:t>
                      </a:r>
                      <a:endParaRPr sz="11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E1E4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1E4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1E4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1E4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E2761"/>
                    </a:solidFill>
                  </a:tcPr>
                </a:tc>
              </a:tr>
              <a:tr h="4755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E2761"/>
                        </a:buClr>
                        <a:buSzPts val="1100"/>
                        <a:buFont typeface="Calibri"/>
                        <a:buNone/>
                      </a:pPr>
                      <a:r>
                        <a:rPr b="1" lang="en-US" sz="1100" u="none" cap="none" strike="noStrike">
                          <a:solidFill>
                            <a:srgbClr val="1E276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Drawing Power / stock statement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E1E4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1E4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1E4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1E4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FF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A5F73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u="none" cap="none" strike="noStrike">
                          <a:solidFill>
                            <a:srgbClr val="5A5F73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Yes (monthly)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E1E4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1E4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1E4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1E4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A5F73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u="none" cap="none" strike="noStrike">
                          <a:solidFill>
                            <a:srgbClr val="5A5F73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No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E1E4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1E4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1E4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1E4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A5F73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u="none" cap="none" strike="noStrike">
                          <a:solidFill>
                            <a:srgbClr val="5A5F73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No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E1E4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1E4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1E4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1E4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A5F73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u="none" cap="none" strike="noStrike">
                          <a:solidFill>
                            <a:srgbClr val="5A5F73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Sub-limit of CC/OD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E1E4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1E4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1E4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1E4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4755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E2761"/>
                        </a:buClr>
                        <a:buSzPts val="1100"/>
                        <a:buFont typeface="Calibri"/>
                        <a:buNone/>
                      </a:pPr>
                      <a:r>
                        <a:rPr b="1" lang="en-US" sz="1100" u="none" cap="none" strike="noStrike">
                          <a:solidFill>
                            <a:srgbClr val="1E276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Tenure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E1E4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1E4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1E4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1E4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FF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A5F73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u="none" cap="none" strike="noStrike">
                          <a:solidFill>
                            <a:srgbClr val="5A5F73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12 mo, on demand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E1E4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1E4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1E4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1E4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A5F73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u="none" cap="none" strike="noStrike">
                          <a:solidFill>
                            <a:srgbClr val="5A5F73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12 mo, on demand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E1E4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1E4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1E4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1E4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A5F73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u="none" cap="none" strike="noStrike">
                          <a:solidFill>
                            <a:srgbClr val="5A5F73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5–15 yrs, limit steps down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E1E4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1E4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1E4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1E4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A5F73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u="none" cap="none" strike="noStrike">
                          <a:solidFill>
                            <a:srgbClr val="5A5F73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~90 days, bullet repayment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E1E4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1E4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1E4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1E4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4755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E2761"/>
                        </a:buClr>
                        <a:buSzPts val="1100"/>
                        <a:buFont typeface="Calibri"/>
                        <a:buNone/>
                      </a:pPr>
                      <a:r>
                        <a:rPr b="1" lang="en-US" sz="1100" u="none" cap="none" strike="noStrike">
                          <a:solidFill>
                            <a:srgbClr val="1E276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Loan-to-property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E1E4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1E4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1E4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1E4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FF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A5F73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u="none" cap="none" strike="noStrike">
                          <a:solidFill>
                            <a:srgbClr val="5A5F73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~85–100%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E1E4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1E4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1E4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1E4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A5F73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u="none" cap="none" strike="noStrike">
                          <a:solidFill>
                            <a:srgbClr val="5A5F73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~60–75%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E1E4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1E4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1E4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1E4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A5F73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u="none" cap="none" strike="noStrike">
                          <a:solidFill>
                            <a:srgbClr val="5A5F73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Similar to OD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E1E4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1E4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1E4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1E4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A5F73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u="none" cap="none" strike="noStrike">
                          <a:solidFill>
                            <a:srgbClr val="5A5F73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—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E1E4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1E4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1E4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1E4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4755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E2761"/>
                        </a:buClr>
                        <a:buSzPts val="1100"/>
                        <a:buFont typeface="Calibri"/>
                        <a:buNone/>
                      </a:pPr>
                      <a:r>
                        <a:rPr b="1" lang="en-US" sz="1100" u="none" cap="none" strike="noStrike">
                          <a:solidFill>
                            <a:srgbClr val="1E276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Indicative rate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E1E4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1E4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1E4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1E4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FF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A5F73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u="none" cap="none" strike="noStrike">
                          <a:solidFill>
                            <a:srgbClr val="5A5F73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8%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E1E4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1E4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1E4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1E4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A5F73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u="none" cap="none" strike="noStrike">
                          <a:solidFill>
                            <a:srgbClr val="5A5F73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8.5%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E1E4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1E4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1E4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1E4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A5F73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u="none" cap="none" strike="noStrike">
                          <a:solidFill>
                            <a:srgbClr val="5A5F73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Standard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E1E4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1E4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1E4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1E4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A5F73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u="none" cap="none" strike="noStrike">
                          <a:solidFill>
                            <a:srgbClr val="5A5F73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7.5%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E1E4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1E4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1E4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1E4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58" name="Google Shape;158;p7"/>
          <p:cNvSpPr/>
          <p:nvPr/>
        </p:nvSpPr>
        <p:spPr>
          <a:xfrm>
            <a:off x="502920" y="4617720"/>
            <a:ext cx="11155680" cy="1051560"/>
          </a:xfrm>
          <a:prstGeom prst="roundRect">
            <a:avLst>
              <a:gd fmla="val 7826" name="adj"/>
            </a:avLst>
          </a:prstGeom>
          <a:solidFill>
            <a:srgbClr val="1E2761"/>
          </a:solidFill>
          <a:ln>
            <a:noFill/>
          </a:ln>
          <a:effectLst>
            <a:outerShdw blurRad="101600" rotWithShape="0" algn="bl" dir="5400000" dist="38100">
              <a:srgbClr val="1B1F3B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7"/>
          <p:cNvSpPr/>
          <p:nvPr/>
        </p:nvSpPr>
        <p:spPr>
          <a:xfrm>
            <a:off x="822960" y="4617720"/>
            <a:ext cx="10515600" cy="10515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CADCFC"/>
              </a:buClr>
              <a:buSzPts val="1300"/>
              <a:buFont typeface="Calibri"/>
              <a:buNone/>
            </a:pPr>
            <a:r>
              <a:rPr b="0" i="0" lang="en-US" sz="1300" u="none" cap="none" strike="noStrike">
                <a:solidFill>
                  <a:srgbClr val="CADCFC"/>
                </a:solidFill>
                <a:latin typeface="Calibri"/>
                <a:ea typeface="Calibri"/>
                <a:cs typeface="Calibri"/>
                <a:sym typeface="Calibri"/>
              </a:rPr>
              <a:t>Interest is charged only on the amount drawn, for the days drawn — not the full sanctioned limit — and must be serviced within 7–15 days each month.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7"/>
          <p:cNvSpPr/>
          <p:nvPr/>
        </p:nvSpPr>
        <p:spPr>
          <a:xfrm>
            <a:off x="502920" y="6547104"/>
            <a:ext cx="73152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AA0B5"/>
              </a:buClr>
              <a:buSzPts val="950"/>
              <a:buFont typeface="Calibri"/>
              <a:buNone/>
            </a:pPr>
            <a:r>
              <a:rPr b="0" i="0" lang="en-US" sz="950" u="none" cap="none" strike="noStrike">
                <a:solidFill>
                  <a:srgbClr val="9AA0B5"/>
                </a:solidFill>
                <a:latin typeface="Calibri"/>
                <a:ea typeface="Calibri"/>
                <a:cs typeface="Calibri"/>
                <a:sym typeface="Calibri"/>
              </a:rPr>
              <a:t>TFFT — True Friends Financial Technologies  |  tffti.com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F6FB"/>
        </a:solidFill>
      </p:bgPr>
    </p:bg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8"/>
          <p:cNvSpPr/>
          <p:nvPr/>
        </p:nvSpPr>
        <p:spPr>
          <a:xfrm>
            <a:off x="502920" y="457200"/>
            <a:ext cx="749808" cy="749808"/>
          </a:xfrm>
          <a:prstGeom prst="ellipse">
            <a:avLst/>
          </a:prstGeom>
          <a:solidFill>
            <a:srgbClr val="1E276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sessions/focused-funny-hamilton/mnt/outputs/pptx_build/icons/cycle.png" id="167" name="Google Shape;167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7878" y="622158"/>
            <a:ext cx="419892" cy="419892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8"/>
          <p:cNvSpPr/>
          <p:nvPr/>
        </p:nvSpPr>
        <p:spPr>
          <a:xfrm>
            <a:off x="1417320" y="438912"/>
            <a:ext cx="841248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93B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E8A93B"/>
                </a:solidFill>
                <a:latin typeface="Calibri"/>
                <a:ea typeface="Calibri"/>
                <a:cs typeface="Calibri"/>
                <a:sym typeface="Calibri"/>
              </a:rPr>
              <a:t>PART ONE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8"/>
          <p:cNvSpPr/>
          <p:nvPr/>
        </p:nvSpPr>
        <p:spPr>
          <a:xfrm>
            <a:off x="1371600" y="676656"/>
            <a:ext cx="1005840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2700"/>
              <a:buFont typeface="Cambria"/>
              <a:buNone/>
            </a:pPr>
            <a:r>
              <a:rPr b="1" i="0" lang="en-US" sz="2700" u="none" cap="none" strike="noStrike">
                <a:solidFill>
                  <a:srgbClr val="1E2761"/>
                </a:solidFill>
                <a:latin typeface="Cambria"/>
                <a:ea typeface="Cambria"/>
                <a:cs typeface="Cambria"/>
                <a:sym typeface="Cambria"/>
              </a:rPr>
              <a:t>Non-Fund-Based &amp; Limit Structuring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8"/>
          <p:cNvSpPr/>
          <p:nvPr/>
        </p:nvSpPr>
        <p:spPr>
          <a:xfrm>
            <a:off x="11109960" y="320040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E4E8F5"/>
              </a:buClr>
              <a:buSzPts val="4600"/>
              <a:buFont typeface="Cambria"/>
              <a:buNone/>
            </a:pPr>
            <a:r>
              <a:rPr b="1" i="0" lang="en-US" sz="4600" u="none" cap="none" strike="noStrike">
                <a:solidFill>
                  <a:srgbClr val="E4E8F5"/>
                </a:solidFill>
                <a:latin typeface="Cambria"/>
                <a:ea typeface="Cambria"/>
                <a:cs typeface="Cambria"/>
                <a:sym typeface="Cambria"/>
              </a:rPr>
              <a:t>1</a:t>
            </a:r>
            <a:endParaRPr b="0" i="0" sz="4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8"/>
          <p:cNvSpPr/>
          <p:nvPr/>
        </p:nvSpPr>
        <p:spPr>
          <a:xfrm>
            <a:off x="502920" y="1481328"/>
            <a:ext cx="6720840" cy="3474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1600"/>
              <a:buFont typeface="Cambria"/>
              <a:buNone/>
            </a:pPr>
            <a:r>
              <a:rPr b="1" i="0" lang="en-US" sz="1600" u="none" cap="none" strike="noStrike">
                <a:solidFill>
                  <a:srgbClr val="1E2761"/>
                </a:solidFill>
                <a:latin typeface="Cambria"/>
                <a:ea typeface="Cambria"/>
                <a:cs typeface="Cambria"/>
                <a:sym typeface="Cambria"/>
              </a:rPr>
              <a:t>Guarantees, Not Cash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8"/>
          <p:cNvSpPr/>
          <p:nvPr/>
        </p:nvSpPr>
        <p:spPr>
          <a:xfrm>
            <a:off x="502920" y="1947672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8"/>
          <p:cNvSpPr/>
          <p:nvPr/>
        </p:nvSpPr>
        <p:spPr>
          <a:xfrm>
            <a:off x="704088" y="1837944"/>
            <a:ext cx="6519672" cy="5120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Bank Guarantee = 3-party promise; maximum tenure 10 years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8"/>
          <p:cNvSpPr/>
          <p:nvPr/>
        </p:nvSpPr>
        <p:spPr>
          <a:xfrm>
            <a:off x="502920" y="2459736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8"/>
          <p:cNvSpPr/>
          <p:nvPr/>
        </p:nvSpPr>
        <p:spPr>
          <a:xfrm>
            <a:off x="704088" y="2350008"/>
            <a:ext cx="6519672" cy="5120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Financial BG secures a payment obligation — riskier, invocable anytime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8"/>
          <p:cNvSpPr/>
          <p:nvPr/>
        </p:nvSpPr>
        <p:spPr>
          <a:xfrm>
            <a:off x="502920" y="2971800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p8"/>
          <p:cNvSpPr/>
          <p:nvPr/>
        </p:nvSpPr>
        <p:spPr>
          <a:xfrm>
            <a:off x="704088" y="2862072"/>
            <a:ext cx="6519672" cy="5120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Performance BG secures delivery of work — safer, extensions common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8"/>
          <p:cNvSpPr/>
          <p:nvPr/>
        </p:nvSpPr>
        <p:spPr>
          <a:xfrm>
            <a:off x="502920" y="3483864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p8"/>
          <p:cNvSpPr/>
          <p:nvPr/>
        </p:nvSpPr>
        <p:spPr>
          <a:xfrm>
            <a:off x="704088" y="3374136"/>
            <a:ext cx="6519672" cy="5120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Counter Guarantee: bank-to-bank when the relationship shifts banks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8"/>
          <p:cNvSpPr/>
          <p:nvPr/>
        </p:nvSpPr>
        <p:spPr>
          <a:xfrm>
            <a:off x="502920" y="3995928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8"/>
          <p:cNvSpPr/>
          <p:nvPr/>
        </p:nvSpPr>
        <p:spPr>
          <a:xfrm>
            <a:off x="704088" y="3886200"/>
            <a:ext cx="6519672" cy="5120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Cash margin typically ~10% (range 10–40%), plus collateral for the balance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8"/>
          <p:cNvSpPr/>
          <p:nvPr/>
        </p:nvSpPr>
        <p:spPr>
          <a:xfrm>
            <a:off x="7452360" y="1481328"/>
            <a:ext cx="4233672" cy="5029200"/>
          </a:xfrm>
          <a:prstGeom prst="roundRect">
            <a:avLst>
              <a:gd fmla="val 2160" name="adj"/>
            </a:avLst>
          </a:prstGeom>
          <a:solidFill>
            <a:srgbClr val="1E2761"/>
          </a:solidFill>
          <a:ln>
            <a:noFill/>
          </a:ln>
          <a:effectLst>
            <a:outerShdw blurRad="101600" rotWithShape="0" algn="bl" dir="5400000" dist="38100">
              <a:srgbClr val="1B1F3B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8"/>
          <p:cNvSpPr/>
          <p:nvPr/>
        </p:nvSpPr>
        <p:spPr>
          <a:xfrm>
            <a:off x="7772400" y="1737360"/>
            <a:ext cx="3593592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93B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E8A93B"/>
                </a:solidFill>
                <a:latin typeface="Calibri"/>
                <a:ea typeface="Calibri"/>
                <a:cs typeface="Calibri"/>
                <a:sym typeface="Calibri"/>
              </a:rPr>
              <a:t>KEY DISTINCTION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8"/>
          <p:cNvSpPr/>
          <p:nvPr/>
        </p:nvSpPr>
        <p:spPr>
          <a:xfrm>
            <a:off x="7772400" y="2011680"/>
            <a:ext cx="3593592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Cambria"/>
              <a:buNone/>
            </a:pPr>
            <a:r>
              <a:rPr b="1" i="0" lang="en-US" sz="19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Fund-Based vs Non-Fund-Based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8"/>
          <p:cNvSpPr/>
          <p:nvPr/>
        </p:nvSpPr>
        <p:spPr>
          <a:xfrm>
            <a:off x="7772400" y="2377440"/>
            <a:ext cx="3566160" cy="9601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>
                <a:srgbClr val="CADCFC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CADCFC"/>
                </a:solidFill>
                <a:latin typeface="Calibri"/>
                <a:ea typeface="Calibri"/>
                <a:cs typeface="Calibri"/>
                <a:sym typeface="Calibri"/>
              </a:rPr>
              <a:t>Fund-based = money moves now (CC/OD/Term Loan). Non-fund-based = contingent — moves only on default (BG/LC).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86" name="Google Shape;186;p8"/>
          <p:cNvCxnSpPr/>
          <p:nvPr/>
        </p:nvCxnSpPr>
        <p:spPr>
          <a:xfrm>
            <a:off x="7772400" y="3447288"/>
            <a:ext cx="3566160" cy="0"/>
          </a:xfrm>
          <a:prstGeom prst="straightConnector1">
            <a:avLst/>
          </a:prstGeom>
          <a:noFill/>
          <a:ln cap="flat" cmpd="sng" w="12700">
            <a:solidFill>
              <a:srgbClr val="3B459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87" name="Google Shape;187;p8"/>
          <p:cNvSpPr/>
          <p:nvPr/>
        </p:nvSpPr>
        <p:spPr>
          <a:xfrm>
            <a:off x="7772400" y="3712464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8"/>
          <p:cNvSpPr/>
          <p:nvPr/>
        </p:nvSpPr>
        <p:spPr>
          <a:xfrm>
            <a:off x="7973568" y="3602736"/>
            <a:ext cx="3364992" cy="5669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Revolving (CC/OD) vs Non-revolving facilities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8"/>
          <p:cNvSpPr/>
          <p:nvPr/>
        </p:nvSpPr>
        <p:spPr>
          <a:xfrm>
            <a:off x="7772400" y="4279392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8"/>
          <p:cNvSpPr/>
          <p:nvPr/>
        </p:nvSpPr>
        <p:spPr>
          <a:xfrm>
            <a:off x="7973568" y="4169664"/>
            <a:ext cx="3364992" cy="5669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Main limit always caps combined sub-limit usage (CC + WCDL + LC + BG)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8"/>
          <p:cNvSpPr/>
          <p:nvPr/>
        </p:nvSpPr>
        <p:spPr>
          <a:xfrm>
            <a:off x="502920" y="6547104"/>
            <a:ext cx="73152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AA0B5"/>
              </a:buClr>
              <a:buSzPts val="950"/>
              <a:buFont typeface="Calibri"/>
              <a:buNone/>
            </a:pPr>
            <a:r>
              <a:rPr b="0" i="0" lang="en-US" sz="950" u="none" cap="none" strike="noStrike">
                <a:solidFill>
                  <a:srgbClr val="9AA0B5"/>
                </a:solidFill>
                <a:latin typeface="Calibri"/>
                <a:ea typeface="Calibri"/>
                <a:cs typeface="Calibri"/>
                <a:sym typeface="Calibri"/>
              </a:rPr>
              <a:t>TFFT — True Friends Financial Technologies  |  tffti.com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F6FB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9"/>
          <p:cNvSpPr/>
          <p:nvPr/>
        </p:nvSpPr>
        <p:spPr>
          <a:xfrm>
            <a:off x="502920" y="457200"/>
            <a:ext cx="749808" cy="749808"/>
          </a:xfrm>
          <a:prstGeom prst="ellipse">
            <a:avLst/>
          </a:prstGeom>
          <a:solidFill>
            <a:srgbClr val="1E276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sessions/focused-funny-hamilton/mnt/outputs/pptx_build/icons/cycle.png" id="198" name="Google Shape;198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7878" y="622158"/>
            <a:ext cx="419892" cy="419892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9"/>
          <p:cNvSpPr/>
          <p:nvPr/>
        </p:nvSpPr>
        <p:spPr>
          <a:xfrm>
            <a:off x="1417320" y="438912"/>
            <a:ext cx="841248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93B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E8A93B"/>
                </a:solidFill>
                <a:latin typeface="Calibri"/>
                <a:ea typeface="Calibri"/>
                <a:cs typeface="Calibri"/>
                <a:sym typeface="Calibri"/>
              </a:rPr>
              <a:t>PART ONE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9"/>
          <p:cNvSpPr/>
          <p:nvPr/>
        </p:nvSpPr>
        <p:spPr>
          <a:xfrm>
            <a:off x="1371600" y="676656"/>
            <a:ext cx="1005840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2700"/>
              <a:buFont typeface="Cambria"/>
              <a:buNone/>
            </a:pPr>
            <a:r>
              <a:rPr b="1" i="0" lang="en-US" sz="2700" u="none" cap="none" strike="noStrike">
                <a:solidFill>
                  <a:srgbClr val="1E2761"/>
                </a:solidFill>
                <a:latin typeface="Cambria"/>
                <a:ea typeface="Cambria"/>
                <a:cs typeface="Cambria"/>
                <a:sym typeface="Cambria"/>
              </a:rPr>
              <a:t>Supply Chain &amp; Trade Finance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9"/>
          <p:cNvSpPr/>
          <p:nvPr/>
        </p:nvSpPr>
        <p:spPr>
          <a:xfrm>
            <a:off x="11109960" y="320040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E4E8F5"/>
              </a:buClr>
              <a:buSzPts val="4600"/>
              <a:buFont typeface="Cambria"/>
              <a:buNone/>
            </a:pPr>
            <a:r>
              <a:rPr b="1" i="0" lang="en-US" sz="4600" u="none" cap="none" strike="noStrike">
                <a:solidFill>
                  <a:srgbClr val="E4E8F5"/>
                </a:solidFill>
                <a:latin typeface="Cambria"/>
                <a:ea typeface="Cambria"/>
                <a:cs typeface="Cambria"/>
                <a:sym typeface="Cambria"/>
              </a:rPr>
              <a:t>1</a:t>
            </a:r>
            <a:endParaRPr b="0" i="0" sz="4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9"/>
          <p:cNvSpPr/>
          <p:nvPr/>
        </p:nvSpPr>
        <p:spPr>
          <a:xfrm>
            <a:off x="502920" y="1481328"/>
            <a:ext cx="6720840" cy="3474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1600"/>
              <a:buFont typeface="Cambria"/>
              <a:buNone/>
            </a:pPr>
            <a:r>
              <a:rPr b="1" i="0" lang="en-US" sz="1600" u="none" cap="none" strike="noStrike">
                <a:solidFill>
                  <a:srgbClr val="1E2761"/>
                </a:solidFill>
                <a:latin typeface="Cambria"/>
                <a:ea typeface="Cambria"/>
                <a:cs typeface="Cambria"/>
                <a:sym typeface="Cambria"/>
              </a:rPr>
              <a:t>Financing Every Link in the Chain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9"/>
          <p:cNvSpPr/>
          <p:nvPr/>
        </p:nvSpPr>
        <p:spPr>
          <a:xfrm>
            <a:off x="502920" y="1947672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p9"/>
          <p:cNvSpPr/>
          <p:nvPr/>
        </p:nvSpPr>
        <p:spPr>
          <a:xfrm>
            <a:off x="704088" y="1837944"/>
            <a:ext cx="6519672" cy="5120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Dealer/Channel Finance: bank pays the corporate upfront, dealer repays in 90 days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9"/>
          <p:cNvSpPr/>
          <p:nvPr/>
        </p:nvSpPr>
        <p:spPr>
          <a:xfrm>
            <a:off x="502920" y="2459736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Google Shape;206;p9"/>
          <p:cNvSpPr/>
          <p:nvPr/>
        </p:nvSpPr>
        <p:spPr>
          <a:xfrm>
            <a:off x="704088" y="2350008"/>
            <a:ext cx="6519672" cy="5120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Sales Bill Discounting: seller paid early, recourse always to seller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9"/>
          <p:cNvSpPr/>
          <p:nvPr/>
        </p:nvSpPr>
        <p:spPr>
          <a:xfrm>
            <a:off x="502920" y="2971800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p9"/>
          <p:cNvSpPr/>
          <p:nvPr/>
        </p:nvSpPr>
        <p:spPr>
          <a:xfrm>
            <a:off x="704088" y="2862072"/>
            <a:ext cx="6519672" cy="5120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Factoring: receivable fully sold to the bank (Assignor → Assignee)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9"/>
          <p:cNvSpPr/>
          <p:nvPr/>
        </p:nvSpPr>
        <p:spPr>
          <a:xfrm>
            <a:off x="502920" y="3483864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" name="Google Shape;210;p9"/>
          <p:cNvSpPr/>
          <p:nvPr/>
        </p:nvSpPr>
        <p:spPr>
          <a:xfrm>
            <a:off x="704088" y="3374136"/>
            <a:ext cx="6519672" cy="5120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Reverse Factoring: buyer-initiated via a Payment Service Agreement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9"/>
          <p:cNvSpPr/>
          <p:nvPr/>
        </p:nvSpPr>
        <p:spPr>
          <a:xfrm>
            <a:off x="502920" y="3995928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" name="Google Shape;212;p9"/>
          <p:cNvSpPr/>
          <p:nvPr/>
        </p:nvSpPr>
        <p:spPr>
          <a:xfrm>
            <a:off x="704088" y="3886200"/>
            <a:ext cx="6519672" cy="5120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TReDS: RBI platform live since 3 Dec 2014, buyer turnover ≥ ₹250 Cr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9"/>
          <p:cNvSpPr/>
          <p:nvPr/>
        </p:nvSpPr>
        <p:spPr>
          <a:xfrm>
            <a:off x="7452360" y="1481328"/>
            <a:ext cx="4233672" cy="5029200"/>
          </a:xfrm>
          <a:prstGeom prst="roundRect">
            <a:avLst>
              <a:gd fmla="val 2160" name="adj"/>
            </a:avLst>
          </a:prstGeom>
          <a:solidFill>
            <a:srgbClr val="1E2761"/>
          </a:solidFill>
          <a:ln>
            <a:noFill/>
          </a:ln>
          <a:effectLst>
            <a:outerShdw blurRad="101600" rotWithShape="0" algn="bl" dir="5400000" dist="38100">
              <a:srgbClr val="1B1F3B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p9"/>
          <p:cNvSpPr/>
          <p:nvPr/>
        </p:nvSpPr>
        <p:spPr>
          <a:xfrm>
            <a:off x="7772400" y="1737360"/>
            <a:ext cx="3593592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93B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E8A93B"/>
                </a:solidFill>
                <a:latin typeface="Calibri"/>
                <a:ea typeface="Calibri"/>
                <a:cs typeface="Calibri"/>
                <a:sym typeface="Calibri"/>
              </a:rPr>
              <a:t>TREDS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9"/>
          <p:cNvSpPr/>
          <p:nvPr/>
        </p:nvSpPr>
        <p:spPr>
          <a:xfrm>
            <a:off x="7772400" y="2011680"/>
            <a:ext cx="3593592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Cambria"/>
              <a:buNone/>
            </a:pPr>
            <a:r>
              <a:rPr b="1" i="0" lang="en-US" sz="19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Trade Receivables Discounting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9"/>
          <p:cNvSpPr/>
          <p:nvPr/>
        </p:nvSpPr>
        <p:spPr>
          <a:xfrm>
            <a:off x="7772400" y="2478024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p9"/>
          <p:cNvSpPr/>
          <p:nvPr/>
        </p:nvSpPr>
        <p:spPr>
          <a:xfrm>
            <a:off x="7973568" y="2368296"/>
            <a:ext cx="3364992" cy="502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Seller is paid by the next working day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9"/>
          <p:cNvSpPr/>
          <p:nvPr/>
        </p:nvSpPr>
        <p:spPr>
          <a:xfrm>
            <a:off x="7772400" y="2980944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p9"/>
          <p:cNvSpPr/>
          <p:nvPr/>
        </p:nvSpPr>
        <p:spPr>
          <a:xfrm>
            <a:off x="7973568" y="2871216"/>
            <a:ext cx="3364992" cy="502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Payment due within 45 days (MSMED Act, Sec 15)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9"/>
          <p:cNvSpPr/>
          <p:nvPr/>
        </p:nvSpPr>
        <p:spPr>
          <a:xfrm>
            <a:off x="7772400" y="3483864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" name="Google Shape;221;p9"/>
          <p:cNvSpPr/>
          <p:nvPr/>
        </p:nvSpPr>
        <p:spPr>
          <a:xfrm>
            <a:off x="7973568" y="3374136"/>
            <a:ext cx="3364992" cy="502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Always executed without recourse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22" name="Google Shape;222;p9"/>
          <p:cNvCxnSpPr/>
          <p:nvPr/>
        </p:nvCxnSpPr>
        <p:spPr>
          <a:xfrm>
            <a:off x="7772400" y="4087368"/>
            <a:ext cx="3566160" cy="0"/>
          </a:xfrm>
          <a:prstGeom prst="straightConnector1">
            <a:avLst/>
          </a:prstGeom>
          <a:noFill/>
          <a:ln cap="flat" cmpd="sng" w="12700">
            <a:solidFill>
              <a:srgbClr val="3B459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23" name="Google Shape;223;p9"/>
          <p:cNvSpPr/>
          <p:nvPr/>
        </p:nvSpPr>
        <p:spPr>
          <a:xfrm>
            <a:off x="7772400" y="4270248"/>
            <a:ext cx="356616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>
                <a:srgbClr val="E8A93B"/>
              </a:buClr>
              <a:buSzPts val="1250"/>
              <a:buFont typeface="Calibri"/>
              <a:buNone/>
            </a:pPr>
            <a:r>
              <a:rPr b="0" i="0" lang="en-US" sz="1250" u="none" cap="none" strike="noStrike">
                <a:solidFill>
                  <a:srgbClr val="E8A93B"/>
                </a:solidFill>
                <a:latin typeface="Calibri"/>
                <a:ea typeface="Calibri"/>
                <a:cs typeface="Calibri"/>
                <a:sym typeface="Calibri"/>
              </a:rPr>
              <a:t>Factoring = receivable SOLD (no recourse). Bill Discounting = receivable FINANCED (recourse to seller).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9"/>
          <p:cNvSpPr/>
          <p:nvPr/>
        </p:nvSpPr>
        <p:spPr>
          <a:xfrm>
            <a:off x="502920" y="6547104"/>
            <a:ext cx="73152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AA0B5"/>
              </a:buClr>
              <a:buSzPts val="950"/>
              <a:buFont typeface="Calibri"/>
              <a:buNone/>
            </a:pPr>
            <a:r>
              <a:rPr b="0" i="0" lang="en-US" sz="950" u="none" cap="none" strike="noStrike">
                <a:solidFill>
                  <a:srgbClr val="9AA0B5"/>
                </a:solidFill>
                <a:latin typeface="Calibri"/>
                <a:ea typeface="Calibri"/>
                <a:cs typeface="Calibri"/>
                <a:sym typeface="Calibri"/>
              </a:rPr>
              <a:t>TFFT — True Friends Financial Technologies  |  tffti.com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F6FB"/>
        </a:solidFill>
      </p:bgPr>
    </p:bg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10"/>
          <p:cNvSpPr/>
          <p:nvPr/>
        </p:nvSpPr>
        <p:spPr>
          <a:xfrm>
            <a:off x="502920" y="457200"/>
            <a:ext cx="749808" cy="749808"/>
          </a:xfrm>
          <a:prstGeom prst="ellipse">
            <a:avLst/>
          </a:prstGeom>
          <a:solidFill>
            <a:srgbClr val="1E276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sessions/focused-funny-hamilton/mnt/outputs/pptx_build/icons/cycle.png" id="231" name="Google Shape;231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7878" y="622158"/>
            <a:ext cx="419892" cy="419892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10"/>
          <p:cNvSpPr/>
          <p:nvPr/>
        </p:nvSpPr>
        <p:spPr>
          <a:xfrm>
            <a:off x="1417320" y="438912"/>
            <a:ext cx="841248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93B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E8A93B"/>
                </a:solidFill>
                <a:latin typeface="Calibri"/>
                <a:ea typeface="Calibri"/>
                <a:cs typeface="Calibri"/>
                <a:sym typeface="Calibri"/>
              </a:rPr>
              <a:t>PART ONE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10"/>
          <p:cNvSpPr/>
          <p:nvPr/>
        </p:nvSpPr>
        <p:spPr>
          <a:xfrm>
            <a:off x="1371600" y="676656"/>
            <a:ext cx="1005840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2700"/>
              <a:buFont typeface="Cambria"/>
              <a:buNone/>
            </a:pPr>
            <a:r>
              <a:rPr b="1" i="0" lang="en-US" sz="2700" u="none" cap="none" strike="noStrike">
                <a:solidFill>
                  <a:srgbClr val="1E2761"/>
                </a:solidFill>
                <a:latin typeface="Cambria"/>
                <a:ea typeface="Cambria"/>
                <a:cs typeface="Cambria"/>
                <a:sym typeface="Cambria"/>
              </a:rPr>
              <a:t>Term Loans, Seasonal Limits &amp; Benchmarks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p10"/>
          <p:cNvSpPr/>
          <p:nvPr/>
        </p:nvSpPr>
        <p:spPr>
          <a:xfrm>
            <a:off x="11109960" y="320040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E4E8F5"/>
              </a:buClr>
              <a:buSzPts val="4600"/>
              <a:buFont typeface="Cambria"/>
              <a:buNone/>
            </a:pPr>
            <a:r>
              <a:rPr b="1" i="0" lang="en-US" sz="4600" u="none" cap="none" strike="noStrike">
                <a:solidFill>
                  <a:srgbClr val="E4E8F5"/>
                </a:solidFill>
                <a:latin typeface="Cambria"/>
                <a:ea typeface="Cambria"/>
                <a:cs typeface="Cambria"/>
                <a:sym typeface="Cambria"/>
              </a:rPr>
              <a:t>1</a:t>
            </a:r>
            <a:endParaRPr b="0" i="0" sz="4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10"/>
          <p:cNvSpPr/>
          <p:nvPr/>
        </p:nvSpPr>
        <p:spPr>
          <a:xfrm>
            <a:off x="502920" y="1481328"/>
            <a:ext cx="6720840" cy="3474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1600"/>
              <a:buFont typeface="Cambria"/>
              <a:buNone/>
            </a:pPr>
            <a:r>
              <a:rPr b="1" i="0" lang="en-US" sz="1600" u="none" cap="none" strike="noStrike">
                <a:solidFill>
                  <a:srgbClr val="1E2761"/>
                </a:solidFill>
                <a:latin typeface="Cambria"/>
                <a:ea typeface="Cambria"/>
                <a:cs typeface="Cambria"/>
                <a:sym typeface="Cambria"/>
              </a:rPr>
              <a:t>Financing Beyond the Daily Cycle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p10"/>
          <p:cNvSpPr/>
          <p:nvPr/>
        </p:nvSpPr>
        <p:spPr>
          <a:xfrm>
            <a:off x="502920" y="1947672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" name="Google Shape;237;p10"/>
          <p:cNvSpPr/>
          <p:nvPr/>
        </p:nvSpPr>
        <p:spPr>
          <a:xfrm>
            <a:off x="704088" y="1837944"/>
            <a:ext cx="6519672" cy="5120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Term Loans: funds go to the supplier, not the borrower; margin ~25%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10"/>
          <p:cNvSpPr/>
          <p:nvPr/>
        </p:nvSpPr>
        <p:spPr>
          <a:xfrm>
            <a:off x="502920" y="2459736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p10"/>
          <p:cNvSpPr/>
          <p:nvPr/>
        </p:nvSpPr>
        <p:spPr>
          <a:xfrm>
            <a:off x="704088" y="2350008"/>
            <a:ext cx="6519672" cy="5120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Ad hoc / TOD: no extra collateral needed; capped 2–6 uses per year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Google Shape;240;p10"/>
          <p:cNvSpPr/>
          <p:nvPr/>
        </p:nvSpPr>
        <p:spPr>
          <a:xfrm>
            <a:off x="502920" y="2971800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" name="Google Shape;241;p10"/>
          <p:cNvSpPr/>
          <p:nvPr/>
        </p:nvSpPr>
        <p:spPr>
          <a:xfrm>
            <a:off x="704088" y="2862072"/>
            <a:ext cx="6519672" cy="5120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Seasonal Limit: planned peak-season add-on — needs collateral, unlike TOD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p10"/>
          <p:cNvSpPr/>
          <p:nvPr/>
        </p:nvSpPr>
        <p:spPr>
          <a:xfrm>
            <a:off x="502920" y="3483864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3" name="Google Shape;243;p10"/>
          <p:cNvSpPr/>
          <p:nvPr/>
        </p:nvSpPr>
        <p:spPr>
          <a:xfrm>
            <a:off x="704088" y="3374136"/>
            <a:ext cx="6519672" cy="5120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Construction-linked loans disburse in staged tranches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p10"/>
          <p:cNvSpPr/>
          <p:nvPr/>
        </p:nvSpPr>
        <p:spPr>
          <a:xfrm>
            <a:off x="7452360" y="1481328"/>
            <a:ext cx="4233672" cy="5029200"/>
          </a:xfrm>
          <a:prstGeom prst="roundRect">
            <a:avLst>
              <a:gd fmla="val 2160" name="adj"/>
            </a:avLst>
          </a:prstGeom>
          <a:solidFill>
            <a:srgbClr val="1E2761"/>
          </a:solidFill>
          <a:ln>
            <a:noFill/>
          </a:ln>
          <a:effectLst>
            <a:outerShdw blurRad="101600" rotWithShape="0" algn="bl" dir="5400000" dist="38100">
              <a:srgbClr val="1B1F3B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" name="Google Shape;245;p10"/>
          <p:cNvSpPr/>
          <p:nvPr/>
        </p:nvSpPr>
        <p:spPr>
          <a:xfrm>
            <a:off x="7772400" y="1737360"/>
            <a:ext cx="3593592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93B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E8A93B"/>
                </a:solidFill>
                <a:latin typeface="Calibri"/>
                <a:ea typeface="Calibri"/>
                <a:cs typeface="Calibri"/>
                <a:sym typeface="Calibri"/>
              </a:rPr>
              <a:t>RATE BENCHMARKS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Google Shape;246;p10"/>
          <p:cNvSpPr/>
          <p:nvPr/>
        </p:nvSpPr>
        <p:spPr>
          <a:xfrm>
            <a:off x="7772400" y="2011680"/>
            <a:ext cx="3593592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Cambria"/>
              <a:buNone/>
            </a:pPr>
            <a:r>
              <a:rPr b="1" i="0" lang="en-US" sz="19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BPLR → MCLR → EBLR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Google Shape;247;p10"/>
          <p:cNvSpPr/>
          <p:nvPr/>
        </p:nvSpPr>
        <p:spPr>
          <a:xfrm>
            <a:off x="7772400" y="2478024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8" name="Google Shape;248;p10"/>
          <p:cNvSpPr/>
          <p:nvPr/>
        </p:nvSpPr>
        <p:spPr>
          <a:xfrm>
            <a:off x="7973568" y="2368296"/>
            <a:ext cx="3364992" cy="5669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BPLR (2003) → Base Rate (2010) → MCLR (2016) → EBLR (2019)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p10"/>
          <p:cNvSpPr/>
          <p:nvPr/>
        </p:nvSpPr>
        <p:spPr>
          <a:xfrm>
            <a:off x="7772400" y="3044952"/>
            <a:ext cx="82296" cy="82296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" name="Google Shape;250;p10"/>
          <p:cNvSpPr/>
          <p:nvPr/>
        </p:nvSpPr>
        <p:spPr>
          <a:xfrm>
            <a:off x="7973568" y="2935224"/>
            <a:ext cx="3364992" cy="5669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LIBOR phased out after the rate-rigging scandal, replaced by SOFR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51" name="Google Shape;251;p10"/>
          <p:cNvCxnSpPr/>
          <p:nvPr/>
        </p:nvCxnSpPr>
        <p:spPr>
          <a:xfrm>
            <a:off x="7772400" y="3630168"/>
            <a:ext cx="3566160" cy="0"/>
          </a:xfrm>
          <a:prstGeom prst="straightConnector1">
            <a:avLst/>
          </a:prstGeom>
          <a:noFill/>
          <a:ln cap="flat" cmpd="sng" w="12700">
            <a:solidFill>
              <a:srgbClr val="3B459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52" name="Google Shape;252;p10"/>
          <p:cNvSpPr/>
          <p:nvPr/>
        </p:nvSpPr>
        <p:spPr>
          <a:xfrm>
            <a:off x="7772400" y="3813048"/>
            <a:ext cx="356616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93B"/>
              </a:buClr>
              <a:buSzPts val="2200"/>
              <a:buFont typeface="Cambria"/>
              <a:buNone/>
            </a:pPr>
            <a:r>
              <a:rPr b="1" i="0" lang="en-US" sz="2200" u="none" cap="none" strike="noStrike">
                <a:solidFill>
                  <a:srgbClr val="E8A93B"/>
                </a:solidFill>
                <a:latin typeface="Cambria"/>
                <a:ea typeface="Cambria"/>
                <a:cs typeface="Cambria"/>
                <a:sym typeface="Cambria"/>
              </a:rPr>
              <a:t>REPO + SPREAD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10"/>
          <p:cNvSpPr/>
          <p:nvPr/>
        </p:nvSpPr>
        <p:spPr>
          <a:xfrm>
            <a:off x="7772400" y="4361688"/>
            <a:ext cx="356616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AA6D6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9AA6D6"/>
                </a:solidFill>
                <a:latin typeface="Calibri"/>
                <a:ea typeface="Calibri"/>
                <a:cs typeface="Calibri"/>
                <a:sym typeface="Calibri"/>
              </a:rPr>
              <a:t>EBLR reprices automatically with every RBI repo-rate move.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10"/>
          <p:cNvSpPr/>
          <p:nvPr/>
        </p:nvSpPr>
        <p:spPr>
          <a:xfrm>
            <a:off x="502920" y="6547104"/>
            <a:ext cx="73152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AA0B5"/>
              </a:buClr>
              <a:buSzPts val="950"/>
              <a:buFont typeface="Calibri"/>
              <a:buNone/>
            </a:pPr>
            <a:r>
              <a:rPr b="0" i="0" lang="en-US" sz="950" u="none" cap="none" strike="noStrike">
                <a:solidFill>
                  <a:srgbClr val="9AA0B5"/>
                </a:solidFill>
                <a:latin typeface="Calibri"/>
                <a:ea typeface="Calibri"/>
                <a:cs typeface="Calibri"/>
                <a:sym typeface="Calibri"/>
              </a:rPr>
              <a:t>TFFT — True Friends Financial Technologies  |  tffti.com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F6FB"/>
        </a:solidFill>
      </p:bgPr>
    </p:bg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11"/>
          <p:cNvSpPr/>
          <p:nvPr/>
        </p:nvSpPr>
        <p:spPr>
          <a:xfrm>
            <a:off x="502920" y="457200"/>
            <a:ext cx="749808" cy="749808"/>
          </a:xfrm>
          <a:prstGeom prst="ellipse">
            <a:avLst/>
          </a:prstGeom>
          <a:solidFill>
            <a:srgbClr val="1E276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sessions/focused-funny-hamilton/mnt/outputs/pptx_build/icons/calculator.png" id="261" name="Google Shape;261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7878" y="622158"/>
            <a:ext cx="419892" cy="419892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p11"/>
          <p:cNvSpPr/>
          <p:nvPr/>
        </p:nvSpPr>
        <p:spPr>
          <a:xfrm>
            <a:off x="1417320" y="438912"/>
            <a:ext cx="841248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93B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E8A93B"/>
                </a:solidFill>
                <a:latin typeface="Calibri"/>
                <a:ea typeface="Calibri"/>
                <a:cs typeface="Calibri"/>
                <a:sym typeface="Calibri"/>
              </a:rPr>
              <a:t>PART TWO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p11"/>
          <p:cNvSpPr/>
          <p:nvPr/>
        </p:nvSpPr>
        <p:spPr>
          <a:xfrm>
            <a:off x="1371600" y="676656"/>
            <a:ext cx="1005840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2700"/>
              <a:buFont typeface="Cambria"/>
              <a:buNone/>
            </a:pPr>
            <a:r>
              <a:rPr b="1" i="0" lang="en-US" sz="2700" u="none" cap="none" strike="noStrike">
                <a:solidFill>
                  <a:srgbClr val="1E2761"/>
                </a:solidFill>
                <a:latin typeface="Cambria"/>
                <a:ea typeface="Cambria"/>
                <a:cs typeface="Cambria"/>
                <a:sym typeface="Cambria"/>
              </a:rPr>
              <a:t>MPBF Norms &amp; DSCR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p11"/>
          <p:cNvSpPr/>
          <p:nvPr/>
        </p:nvSpPr>
        <p:spPr>
          <a:xfrm>
            <a:off x="11109960" y="320040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E4E8F5"/>
              </a:buClr>
              <a:buSzPts val="4600"/>
              <a:buFont typeface="Cambria"/>
              <a:buNone/>
            </a:pPr>
            <a:r>
              <a:rPr b="1" i="0" lang="en-US" sz="4600" u="none" cap="none" strike="noStrike">
                <a:solidFill>
                  <a:srgbClr val="E4E8F5"/>
                </a:solidFill>
                <a:latin typeface="Cambria"/>
                <a:ea typeface="Cambria"/>
                <a:cs typeface="Cambria"/>
                <a:sym typeface="Cambria"/>
              </a:rPr>
              <a:t>2</a:t>
            </a:r>
            <a:endParaRPr b="0" i="0" sz="4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p11"/>
          <p:cNvSpPr/>
          <p:nvPr/>
        </p:nvSpPr>
        <p:spPr>
          <a:xfrm>
            <a:off x="502920" y="1554480"/>
            <a:ext cx="73152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1600"/>
              <a:buFont typeface="Cambria"/>
              <a:buNone/>
            </a:pPr>
            <a:r>
              <a:rPr b="1" i="0" lang="en-US" sz="1600" u="none" cap="none" strike="noStrike">
                <a:solidFill>
                  <a:srgbClr val="1E2761"/>
                </a:solidFill>
                <a:latin typeface="Cambria"/>
                <a:ea typeface="Cambria"/>
                <a:cs typeface="Cambria"/>
                <a:sym typeface="Cambria"/>
              </a:rPr>
              <a:t>Tandon Committee — Lending Methods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11"/>
          <p:cNvSpPr/>
          <p:nvPr/>
        </p:nvSpPr>
        <p:spPr>
          <a:xfrm>
            <a:off x="502920" y="1965960"/>
            <a:ext cx="2331720" cy="2148840"/>
          </a:xfrm>
          <a:prstGeom prst="roundRect">
            <a:avLst>
              <a:gd fmla="val 3404" name="adj"/>
            </a:avLst>
          </a:prstGeom>
          <a:solidFill>
            <a:srgbClr val="FFFFFF"/>
          </a:solidFill>
          <a:ln>
            <a:noFill/>
          </a:ln>
          <a:effectLst>
            <a:outerShdw blurRad="101600" rotWithShape="0" algn="bl" dir="5400000" dist="38100">
              <a:srgbClr val="1B1F3B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7" name="Google Shape;267;p11"/>
          <p:cNvSpPr/>
          <p:nvPr/>
        </p:nvSpPr>
        <p:spPr>
          <a:xfrm>
            <a:off x="704088" y="2176272"/>
            <a:ext cx="1051560" cy="365760"/>
          </a:xfrm>
          <a:prstGeom prst="roundRect">
            <a:avLst>
              <a:gd fmla="val 50000" name="adj"/>
            </a:avLst>
          </a:prstGeom>
          <a:solidFill>
            <a:srgbClr val="1E276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8" name="Google Shape;268;p11"/>
          <p:cNvSpPr/>
          <p:nvPr/>
        </p:nvSpPr>
        <p:spPr>
          <a:xfrm>
            <a:off x="704088" y="2176272"/>
            <a:ext cx="10515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Method I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Google Shape;269;p11"/>
          <p:cNvSpPr/>
          <p:nvPr/>
        </p:nvSpPr>
        <p:spPr>
          <a:xfrm>
            <a:off x="704088" y="2670048"/>
            <a:ext cx="1929384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MPBF = 75% of (Working Capital Gap)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WCG = Current Assets − Current Liabilities (excl. bank borrowing)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" name="Google Shape;270;p11"/>
          <p:cNvSpPr/>
          <p:nvPr/>
        </p:nvSpPr>
        <p:spPr>
          <a:xfrm>
            <a:off x="3063240" y="1965960"/>
            <a:ext cx="2331720" cy="2148840"/>
          </a:xfrm>
          <a:prstGeom prst="roundRect">
            <a:avLst>
              <a:gd fmla="val 3404" name="adj"/>
            </a:avLst>
          </a:prstGeom>
          <a:solidFill>
            <a:srgbClr val="FFFFFF"/>
          </a:solidFill>
          <a:ln>
            <a:noFill/>
          </a:ln>
          <a:effectLst>
            <a:outerShdw blurRad="101600" rotWithShape="0" algn="bl" dir="5400000" dist="38100">
              <a:srgbClr val="1B1F3B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" name="Google Shape;271;p11"/>
          <p:cNvSpPr/>
          <p:nvPr/>
        </p:nvSpPr>
        <p:spPr>
          <a:xfrm>
            <a:off x="3264408" y="2176272"/>
            <a:ext cx="1051560" cy="365760"/>
          </a:xfrm>
          <a:prstGeom prst="roundRect">
            <a:avLst>
              <a:gd fmla="val 50000" name="adj"/>
            </a:avLst>
          </a:prstGeom>
          <a:solidFill>
            <a:srgbClr val="1E276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2" name="Google Shape;272;p11"/>
          <p:cNvSpPr/>
          <p:nvPr/>
        </p:nvSpPr>
        <p:spPr>
          <a:xfrm>
            <a:off x="3264408" y="2176272"/>
            <a:ext cx="10515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Method II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11"/>
          <p:cNvSpPr/>
          <p:nvPr/>
        </p:nvSpPr>
        <p:spPr>
          <a:xfrm>
            <a:off x="3264408" y="2670048"/>
            <a:ext cx="1929384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MPBF = 75% of (CA − Core Current Assets margin)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Requires 25% margin on total current assets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p11"/>
          <p:cNvSpPr/>
          <p:nvPr/>
        </p:nvSpPr>
        <p:spPr>
          <a:xfrm>
            <a:off x="5623560" y="1965960"/>
            <a:ext cx="2331720" cy="2148840"/>
          </a:xfrm>
          <a:prstGeom prst="roundRect">
            <a:avLst>
              <a:gd fmla="val 3404" name="adj"/>
            </a:avLst>
          </a:prstGeom>
          <a:solidFill>
            <a:srgbClr val="FFFFFF"/>
          </a:solidFill>
          <a:ln>
            <a:noFill/>
          </a:ln>
          <a:effectLst>
            <a:outerShdw blurRad="101600" rotWithShape="0" algn="bl" dir="5400000" dist="38100">
              <a:srgbClr val="1B1F3B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" name="Google Shape;275;p11"/>
          <p:cNvSpPr/>
          <p:nvPr/>
        </p:nvSpPr>
        <p:spPr>
          <a:xfrm>
            <a:off x="5824728" y="2176272"/>
            <a:ext cx="1051560" cy="365760"/>
          </a:xfrm>
          <a:prstGeom prst="roundRect">
            <a:avLst>
              <a:gd fmla="val 50000" name="adj"/>
            </a:avLst>
          </a:prstGeom>
          <a:solidFill>
            <a:srgbClr val="1E276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6" name="Google Shape;276;p11"/>
          <p:cNvSpPr/>
          <p:nvPr/>
        </p:nvSpPr>
        <p:spPr>
          <a:xfrm>
            <a:off x="5824728" y="2176272"/>
            <a:ext cx="10515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Method III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11"/>
          <p:cNvSpPr/>
          <p:nvPr/>
        </p:nvSpPr>
        <p:spPr>
          <a:xfrm>
            <a:off x="5824728" y="2670048"/>
            <a:ext cx="1929384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5A5F73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5A5F73"/>
                </a:solidFill>
                <a:latin typeface="Calibri"/>
                <a:ea typeface="Calibri"/>
                <a:cs typeface="Calibri"/>
                <a:sym typeface="Calibri"/>
              </a:rPr>
              <a:t>As Method II, but core (permanent) current assets are excluded from current assets first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" name="Google Shape;278;p11"/>
          <p:cNvSpPr/>
          <p:nvPr/>
        </p:nvSpPr>
        <p:spPr>
          <a:xfrm>
            <a:off x="502920" y="4434840"/>
            <a:ext cx="73152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1600"/>
              <a:buFont typeface="Cambria"/>
              <a:buNone/>
            </a:pPr>
            <a:r>
              <a:rPr b="1" i="0" lang="en-US" sz="1600" u="none" cap="none" strike="noStrike">
                <a:solidFill>
                  <a:srgbClr val="1E2761"/>
                </a:solidFill>
                <a:latin typeface="Cambria"/>
                <a:ea typeface="Cambria"/>
                <a:cs typeface="Cambria"/>
                <a:sym typeface="Cambria"/>
              </a:rPr>
              <a:t>Nayak Committee — Turnover Method (MSME)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9" name="Google Shape;279;p11"/>
          <p:cNvSpPr/>
          <p:nvPr/>
        </p:nvSpPr>
        <p:spPr>
          <a:xfrm>
            <a:off x="502920" y="4828032"/>
            <a:ext cx="7452360" cy="1298448"/>
          </a:xfrm>
          <a:prstGeom prst="roundRect">
            <a:avLst>
              <a:gd fmla="val 5634" name="adj"/>
            </a:avLst>
          </a:prstGeom>
          <a:solidFill>
            <a:srgbClr val="FFFFFF"/>
          </a:solidFill>
          <a:ln>
            <a:noFill/>
          </a:ln>
          <a:effectLst>
            <a:outerShdw blurRad="101600" rotWithShape="0" algn="bl" dir="5400000" dist="38100">
              <a:srgbClr val="1B1F3B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" name="Google Shape;280;p11"/>
          <p:cNvSpPr/>
          <p:nvPr/>
        </p:nvSpPr>
        <p:spPr>
          <a:xfrm>
            <a:off x="777240" y="4828032"/>
            <a:ext cx="6949440" cy="12984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1300"/>
              <a:buFont typeface="Calibri"/>
              <a:buNone/>
            </a:pPr>
            <a:r>
              <a:rPr b="0" i="0" lang="en-US" sz="1300" u="none" cap="none" strike="noStrike">
                <a:solidFill>
                  <a:srgbClr val="1E2761"/>
                </a:solidFill>
                <a:latin typeface="Calibri"/>
                <a:ea typeface="Calibri"/>
                <a:cs typeface="Calibri"/>
                <a:sym typeface="Calibri"/>
              </a:rPr>
              <a:t>MPBF = 20% of Projected Annual Turnover, less margin of 5% of turnover (net working capital brought in by the borrower)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p11"/>
          <p:cNvSpPr/>
          <p:nvPr/>
        </p:nvSpPr>
        <p:spPr>
          <a:xfrm>
            <a:off x="8229600" y="1554480"/>
            <a:ext cx="3474720" cy="4572000"/>
          </a:xfrm>
          <a:prstGeom prst="roundRect">
            <a:avLst>
              <a:gd fmla="val 2632" name="adj"/>
            </a:avLst>
          </a:prstGeom>
          <a:solidFill>
            <a:srgbClr val="1E2761"/>
          </a:solidFill>
          <a:ln>
            <a:noFill/>
          </a:ln>
          <a:effectLst>
            <a:outerShdw blurRad="101600" rotWithShape="0" algn="bl" dir="5400000" dist="38100">
              <a:srgbClr val="1B1F3B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2" name="Google Shape;282;p11"/>
          <p:cNvSpPr/>
          <p:nvPr/>
        </p:nvSpPr>
        <p:spPr>
          <a:xfrm>
            <a:off x="8549640" y="1810512"/>
            <a:ext cx="28346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93B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E8A93B"/>
                </a:solidFill>
                <a:latin typeface="Calibri"/>
                <a:ea typeface="Calibri"/>
                <a:cs typeface="Calibri"/>
                <a:sym typeface="Calibri"/>
              </a:rPr>
              <a:t>KEY RATIO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" name="Google Shape;283;p11"/>
          <p:cNvSpPr/>
          <p:nvPr/>
        </p:nvSpPr>
        <p:spPr>
          <a:xfrm>
            <a:off x="8549640" y="2084832"/>
            <a:ext cx="283464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Cambria"/>
              <a:buNone/>
            </a:pPr>
            <a:r>
              <a:rPr b="1" i="0" lang="en-US" sz="24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DSCR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p11"/>
          <p:cNvSpPr/>
          <p:nvPr/>
        </p:nvSpPr>
        <p:spPr>
          <a:xfrm>
            <a:off x="8549640" y="2606040"/>
            <a:ext cx="292608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ADCFC"/>
              </a:buClr>
              <a:buSzPts val="1100"/>
              <a:buFont typeface="Calibri"/>
              <a:buNone/>
            </a:pPr>
            <a:r>
              <a:rPr b="0" i="1" lang="en-US" sz="1100" u="none" cap="none" strike="noStrike">
                <a:solidFill>
                  <a:srgbClr val="CADCFC"/>
                </a:solidFill>
                <a:latin typeface="Calibri"/>
                <a:ea typeface="Calibri"/>
                <a:cs typeface="Calibri"/>
                <a:sym typeface="Calibri"/>
              </a:rPr>
              <a:t>Debt Service Coverage Ratio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85" name="Google Shape;285;p11"/>
          <p:cNvCxnSpPr/>
          <p:nvPr/>
        </p:nvCxnSpPr>
        <p:spPr>
          <a:xfrm>
            <a:off x="8549640" y="3063240"/>
            <a:ext cx="2926080" cy="0"/>
          </a:xfrm>
          <a:prstGeom prst="straightConnector1">
            <a:avLst/>
          </a:prstGeom>
          <a:noFill/>
          <a:ln cap="flat" cmpd="sng" w="12700">
            <a:solidFill>
              <a:srgbClr val="3B459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86" name="Google Shape;286;p11"/>
          <p:cNvSpPr/>
          <p:nvPr/>
        </p:nvSpPr>
        <p:spPr>
          <a:xfrm>
            <a:off x="8549640" y="3246120"/>
            <a:ext cx="292608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(PAT + Depreciation + Interest on Term Loan)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87" name="Google Shape;287;p11"/>
          <p:cNvCxnSpPr/>
          <p:nvPr/>
        </p:nvCxnSpPr>
        <p:spPr>
          <a:xfrm>
            <a:off x="8778240" y="3785616"/>
            <a:ext cx="2468880" cy="0"/>
          </a:xfrm>
          <a:prstGeom prst="straightConnector1">
            <a:avLst/>
          </a:prstGeom>
          <a:noFill/>
          <a:ln cap="flat" cmpd="sng" w="19050">
            <a:solidFill>
              <a:srgbClr val="E8A93B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88" name="Google Shape;288;p11"/>
          <p:cNvSpPr/>
          <p:nvPr/>
        </p:nvSpPr>
        <p:spPr>
          <a:xfrm>
            <a:off x="8549640" y="3840480"/>
            <a:ext cx="292608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(Interest + Loan Instalment due)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" name="Google Shape;289;p11"/>
          <p:cNvSpPr/>
          <p:nvPr/>
        </p:nvSpPr>
        <p:spPr>
          <a:xfrm>
            <a:off x="8549640" y="4526280"/>
            <a:ext cx="292608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93B"/>
              </a:buClr>
              <a:buSzPts val="2800"/>
              <a:buFont typeface="Cambria"/>
              <a:buNone/>
            </a:pPr>
            <a:r>
              <a:rPr b="1" i="0" lang="en-US" sz="2800" u="none" cap="none" strike="noStrike">
                <a:solidFill>
                  <a:srgbClr val="E8A93B"/>
                </a:solidFill>
                <a:latin typeface="Cambria"/>
                <a:ea typeface="Cambria"/>
                <a:cs typeface="Cambria"/>
                <a:sym typeface="Cambria"/>
              </a:rPr>
              <a:t>1.25× – 2×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0" name="Google Shape;290;p11"/>
          <p:cNvSpPr/>
          <p:nvPr/>
        </p:nvSpPr>
        <p:spPr>
          <a:xfrm>
            <a:off x="8549640" y="5120640"/>
            <a:ext cx="292608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8891C4"/>
              </a:buClr>
              <a:buSzPts val="980"/>
              <a:buFont typeface="Calibri"/>
              <a:buNone/>
            </a:pPr>
            <a:r>
              <a:rPr b="0" i="1" lang="en-US" sz="980" u="none" cap="none" strike="noStrike">
                <a:solidFill>
                  <a:srgbClr val="8891C4"/>
                </a:solidFill>
                <a:latin typeface="Calibri"/>
                <a:ea typeface="Calibri"/>
                <a:cs typeface="Calibri"/>
                <a:sym typeface="Calibri"/>
              </a:rPr>
              <a:t>Typical acceptable DSCR band for term-loan serviceability. Higher DSCR = stronger repayment cushion.</a:t>
            </a:r>
            <a:endParaRPr b="0" i="0" sz="9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p11"/>
          <p:cNvSpPr/>
          <p:nvPr/>
        </p:nvSpPr>
        <p:spPr>
          <a:xfrm>
            <a:off x="502920" y="6547104"/>
            <a:ext cx="73152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AA0B5"/>
              </a:buClr>
              <a:buSzPts val="950"/>
              <a:buFont typeface="Calibri"/>
              <a:buNone/>
            </a:pPr>
            <a:r>
              <a:rPr b="0" i="0" lang="en-US" sz="950" u="none" cap="none" strike="noStrike">
                <a:solidFill>
                  <a:srgbClr val="9AA0B5"/>
                </a:solidFill>
                <a:latin typeface="Calibri"/>
                <a:ea typeface="Calibri"/>
                <a:cs typeface="Calibri"/>
                <a:sym typeface="Calibri"/>
              </a:rPr>
              <a:t>TFFT — True Friends Financial Technologies  |  tffti.com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